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9" r:id="rId3"/>
    <p:sldId id="464" r:id="rId4"/>
    <p:sldId id="481" r:id="rId5"/>
    <p:sldId id="465" r:id="rId6"/>
    <p:sldId id="476" r:id="rId7"/>
    <p:sldId id="466" r:id="rId8"/>
    <p:sldId id="467" r:id="rId9"/>
    <p:sldId id="477" r:id="rId10"/>
    <p:sldId id="478" r:id="rId11"/>
    <p:sldId id="479" r:id="rId12"/>
    <p:sldId id="482" r:id="rId13"/>
    <p:sldId id="469" r:id="rId14"/>
    <p:sldId id="470" r:id="rId15"/>
    <p:sldId id="480" r:id="rId16"/>
    <p:sldId id="483" r:id="rId17"/>
    <p:sldId id="484" r:id="rId18"/>
    <p:sldId id="488" r:id="rId19"/>
    <p:sldId id="489" r:id="rId20"/>
    <p:sldId id="579" r:id="rId21"/>
    <p:sldId id="350" r:id="rId22"/>
    <p:sldId id="571" r:id="rId23"/>
    <p:sldId id="617" r:id="rId24"/>
    <p:sldId id="402" r:id="rId25"/>
    <p:sldId id="581" r:id="rId26"/>
    <p:sldId id="604" r:id="rId27"/>
    <p:sldId id="618" r:id="rId28"/>
    <p:sldId id="388" r:id="rId29"/>
    <p:sldId id="384" r:id="rId30"/>
    <p:sldId id="383" r:id="rId31"/>
    <p:sldId id="386" r:id="rId32"/>
    <p:sldId id="528" r:id="rId33"/>
    <p:sldId id="623" r:id="rId34"/>
    <p:sldId id="624" r:id="rId35"/>
    <p:sldId id="420" r:id="rId36"/>
    <p:sldId id="490" r:id="rId37"/>
    <p:sldId id="580" r:id="rId38"/>
    <p:sldId id="485" r:id="rId39"/>
    <p:sldId id="620" r:id="rId40"/>
    <p:sldId id="622" r:id="rId41"/>
    <p:sldId id="621" r:id="rId42"/>
    <p:sldId id="619" r:id="rId43"/>
    <p:sldId id="486" r:id="rId44"/>
    <p:sldId id="487" r:id="rId45"/>
    <p:sldId id="25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D8B150-92B4-4775-B561-073B201AD922}">
          <p14:sldIdLst>
            <p14:sldId id="256"/>
            <p14:sldId id="259"/>
            <p14:sldId id="464"/>
            <p14:sldId id="481"/>
            <p14:sldId id="465"/>
            <p14:sldId id="476"/>
            <p14:sldId id="466"/>
            <p14:sldId id="467"/>
            <p14:sldId id="477"/>
            <p14:sldId id="478"/>
            <p14:sldId id="479"/>
            <p14:sldId id="482"/>
            <p14:sldId id="469"/>
            <p14:sldId id="470"/>
            <p14:sldId id="480"/>
            <p14:sldId id="483"/>
            <p14:sldId id="484"/>
            <p14:sldId id="488"/>
            <p14:sldId id="489"/>
            <p14:sldId id="579"/>
            <p14:sldId id="350"/>
            <p14:sldId id="571"/>
            <p14:sldId id="617"/>
            <p14:sldId id="402"/>
            <p14:sldId id="581"/>
            <p14:sldId id="604"/>
            <p14:sldId id="618"/>
            <p14:sldId id="388"/>
            <p14:sldId id="384"/>
            <p14:sldId id="383"/>
            <p14:sldId id="386"/>
            <p14:sldId id="528"/>
            <p14:sldId id="623"/>
            <p14:sldId id="624"/>
            <p14:sldId id="420"/>
            <p14:sldId id="490"/>
            <p14:sldId id="580"/>
            <p14:sldId id="485"/>
            <p14:sldId id="620"/>
            <p14:sldId id="622"/>
            <p14:sldId id="621"/>
            <p14:sldId id="619"/>
            <p14:sldId id="486"/>
            <p14:sldId id="487"/>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12" autoAdjust="0"/>
    <p:restoredTop sz="96517" autoAdjust="0"/>
  </p:normalViewPr>
  <p:slideViewPr>
    <p:cSldViewPr snapToGrid="0">
      <p:cViewPr varScale="1">
        <p:scale>
          <a:sx n="109" d="100"/>
          <a:sy n="109" d="100"/>
        </p:scale>
        <p:origin x="132" y="240"/>
      </p:cViewPr>
      <p:guideLst/>
    </p:cSldViewPr>
  </p:slideViewPr>
  <p:outlineViewPr>
    <p:cViewPr>
      <p:scale>
        <a:sx n="33" d="100"/>
        <a:sy n="33" d="100"/>
      </p:scale>
      <p:origin x="0" y="-1711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D0FBD-69D1-4024-97CF-AC9D3238C390}" type="datetimeFigureOut">
              <a:rPr lang="en-GB" smtClean="0"/>
              <a:t>13/05/2019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CC34C-F87C-4B2B-9CD2-E7F8854C69F6}" type="slidenum">
              <a:rPr lang="en-GB" smtClean="0"/>
              <a:t>‹#›</a:t>
            </a:fld>
            <a:endParaRPr lang="en-GB"/>
          </a:p>
        </p:txBody>
      </p:sp>
    </p:spTree>
    <p:extLst>
      <p:ext uri="{BB962C8B-B14F-4D97-AF65-F5344CB8AC3E}">
        <p14:creationId xmlns:p14="http://schemas.microsoft.com/office/powerpoint/2010/main" val="1079685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2869989-EB00-4EE7-BCB5-25BDC5BB29F8}" type="slidenum">
              <a:rPr kumimoji="0" lang="en-US" sz="1200" b="0" i="0" u="none" strike="noStrike" kern="1200" cap="none" spc="0" normalizeH="0" baseline="0" noProof="0" smtClean="0">
                <a:ln>
                  <a:noFill/>
                </a:ln>
                <a:solidFill>
                  <a:srgbClr val="2D2E2D"/>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2D2E2D"/>
              </a:solidFill>
              <a:effectLst/>
              <a:uLnTx/>
              <a:uFillTx/>
              <a:latin typeface="Arial" panose="020B0604020202020204" pitchFamily="34" charset="0"/>
              <a:ea typeface="+mn-ea"/>
              <a:cs typeface="Arial" panose="020B0604020202020204"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FBF0A-3E6B-C74E-B94C-C52DA58F8585}" type="datetime1">
              <a:rPr kumimoji="0" lang="en-US" sz="1200" b="0" i="0" u="none" strike="noStrike" kern="1200" cap="none" spc="0" normalizeH="0" baseline="0" noProof="0" smtClean="0">
                <a:ln>
                  <a:noFill/>
                </a:ln>
                <a:solidFill>
                  <a:srgbClr val="2D2E2D"/>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5/13/2019</a:t>
            </a:fld>
            <a:endParaRPr kumimoji="0" lang="en-US" sz="1200" b="0" i="0" u="none" strike="noStrike" kern="1200" cap="none" spc="0" normalizeH="0" baseline="0" noProof="0">
              <a:ln>
                <a:noFill/>
              </a:ln>
              <a:solidFill>
                <a:srgbClr val="2D2E2D"/>
              </a:solidFill>
              <a:effectLst/>
              <a:uLnTx/>
              <a:uFillTx/>
              <a:latin typeface="Arial"/>
              <a:ea typeface="+mn-ea"/>
              <a:cs typeface="+mn-cs"/>
            </a:endParaRPr>
          </a:p>
        </p:txBody>
      </p:sp>
    </p:spTree>
    <p:extLst>
      <p:ext uri="{BB962C8B-B14F-4D97-AF65-F5344CB8AC3E}">
        <p14:creationId xmlns:p14="http://schemas.microsoft.com/office/powerpoint/2010/main" val="2103771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dirty="0"/>
          </a:p>
        </p:txBody>
      </p:sp>
      <p:sp>
        <p:nvSpPr>
          <p:cNvPr id="291" name="Shape 291"/>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t>31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902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E1960FD0-879A-4729-B23F-9224D1C915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E799A382-7A2D-479D-9090-DE294F5EBC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bg-BG" dirty="0"/>
              <a:t>NOTE: Change/replace “Ontotext is ready to help”</a:t>
            </a:r>
          </a:p>
          <a:p>
            <a:r>
              <a:rPr lang="en-US" altLang="bg-BG" dirty="0"/>
              <a:t>International businesses does needs global company data from market intelligence</a:t>
            </a:r>
          </a:p>
          <a:p>
            <a:r>
              <a:rPr lang="en-US" altLang="bg-BG" dirty="0"/>
              <a:t>Combining global data from multiple sources and combining it with proprietary data is not straight forward. It’s “rocket sciences”. Particularly, if you use today’s mainstream technology. The good new is that “rocket science” got democratized a lot in the recent years and new things became possible. E.g. landing the 1</a:t>
            </a:r>
            <a:r>
              <a:rPr lang="en-US" altLang="bg-BG" baseline="30000" dirty="0"/>
              <a:t>st</a:t>
            </a:r>
            <a:r>
              <a:rPr lang="en-US" altLang="bg-BG" dirty="0"/>
              <a:t> stage of a rocket on a barge in the see. Dealing with global company data for market intelligence purposes also is already possible…. With semantic data integration </a:t>
            </a:r>
            <a:r>
              <a:rPr lang="en-US" altLang="bg-BG" dirty="0">
                <a:sym typeface="Wingdings" panose="05000000000000000000" pitchFamily="2" charset="2"/>
              </a:rPr>
              <a:t></a:t>
            </a:r>
            <a:endParaRPr lang="bg-BG" altLang="bg-BG" dirty="0"/>
          </a:p>
        </p:txBody>
      </p:sp>
      <p:sp>
        <p:nvSpPr>
          <p:cNvPr id="90116" name="Slide Number Placeholder 3">
            <a:extLst>
              <a:ext uri="{FF2B5EF4-FFF2-40B4-BE49-F238E27FC236}">
                <a16:creationId xmlns:a16="http://schemas.microsoft.com/office/drawing/2014/main" id="{4B91A079-1531-42DD-BE1C-F95BD6E36F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4F12D4-ECC9-4A20-9014-8156422377B2}" type="slidenum">
              <a:rPr lang="en-US" altLang="bg-BG" smtClean="0"/>
              <a:pPr/>
              <a:t>32</a:t>
            </a:fld>
            <a:endParaRPr lang="en-US" altLang="bg-BG"/>
          </a:p>
        </p:txBody>
      </p:sp>
    </p:spTree>
    <p:extLst>
      <p:ext uri="{BB962C8B-B14F-4D97-AF65-F5344CB8AC3E}">
        <p14:creationId xmlns:p14="http://schemas.microsoft.com/office/powerpoint/2010/main" val="380207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0486F7F5-EED6-4E98-AA39-883E002D70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69B65672-4826-4181-890F-66C31D5483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bg-BG" altLang="bg-BG"/>
          </a:p>
        </p:txBody>
      </p:sp>
      <p:sp>
        <p:nvSpPr>
          <p:cNvPr id="36868" name="Slide Number Placeholder 3">
            <a:extLst>
              <a:ext uri="{FF2B5EF4-FFF2-40B4-BE49-F238E27FC236}">
                <a16:creationId xmlns:a16="http://schemas.microsoft.com/office/drawing/2014/main" id="{3DCFF87F-FB45-424E-B644-B4012C6F5E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C10F0E-2556-416C-B819-DC0EFD388CE5}" type="slidenum">
              <a:rPr lang="en-US" altLang="bg-BG" smtClean="0"/>
              <a:pPr/>
              <a:t>21</a:t>
            </a:fld>
            <a:endParaRPr lang="en-US" altLang="bg-BG"/>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med" len="med"/>
            <a:tailEnd type="none" w="med" len="med"/>
          </a:ln>
        </p:spPr>
      </p:sp>
      <p:sp>
        <p:nvSpPr>
          <p:cNvPr id="113" name="Shape 113"/>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dirty="0"/>
              <a:t>Start telling the story right to left: we combine LOD with proprietary master data; often we extend this with commercial master data, e.g. company data from vendors like D&amp;B; this way we build a Big Knowledge Graph and manage it in our </a:t>
            </a:r>
            <a:r>
              <a:rPr lang="en-US" sz="1800" b="0" i="0" u="none" strike="noStrike" cap="none" dirty="0" err="1"/>
              <a:t>triplestore</a:t>
            </a:r>
            <a:r>
              <a:rPr lang="en-US" sz="1800" b="0" i="0" u="none" strike="noStrike" cap="none" dirty="0"/>
              <a:t> </a:t>
            </a:r>
            <a:r>
              <a:rPr lang="en-US" sz="1800" b="0" i="0" u="none" strike="noStrike" cap="none" dirty="0" err="1"/>
              <a:t>GraphDB</a:t>
            </a:r>
            <a:r>
              <a:rPr lang="en-US" sz="1800" b="0" i="0" u="none" strike="noStrike" cap="none" dirty="0"/>
              <a:t>. This KG provides the necessary entity awareness and context for accurate recognition and disambiguation of entities and concepts in text; the result of the text analysis is metadata – tags that describe the content by linking it to the appropriate nodes in the knowledge graph. This metadata is also stored in </a:t>
            </a:r>
            <a:r>
              <a:rPr lang="en-US" sz="1800" b="0" i="0" u="none" strike="noStrike" cap="none" dirty="0" err="1"/>
              <a:t>GraphDB</a:t>
            </a:r>
            <a:r>
              <a:rPr lang="en-US" sz="1800" b="0" i="0" u="none" strike="noStrike" cap="none" dirty="0"/>
              <a:t> to enable unmatched search and query across </a:t>
            </a:r>
            <a:r>
              <a:rPr lang="en-US" sz="1800" b="0" i="0" u="none" strike="noStrike" cap="none" dirty="0" err="1"/>
              <a:t>masterdata</a:t>
            </a:r>
            <a:r>
              <a:rPr lang="en-US" sz="1800" b="0" i="0" u="none" strike="noStrike" cap="none" dirty="0"/>
              <a:t>, content and metadata. </a:t>
            </a:r>
            <a:endParaRPr sz="1800" b="0" i="0" u="none" strike="noStrike" cap="none" dirty="0"/>
          </a:p>
        </p:txBody>
      </p:sp>
      <p:sp>
        <p:nvSpPr>
          <p:cNvPr id="114" name="Shape 114"/>
          <p:cNvSpPr txBox="1"/>
          <p:nvPr/>
        </p:nvSpPr>
        <p:spPr>
          <a:xfrm>
            <a:off x="3884612" y="8685211"/>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2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t>22</a:t>
            </a:fld>
            <a:endParaRPr kumimoji="0" lang="en-US" sz="12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34411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17261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EFBD718C-66F8-4518-B004-30F6494A3A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1DADF630-DD4B-4E11-9AE8-5336B6757A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bg-BG"/>
              <a:t>GraphDB Workbench is the administrative interface shipped with the database. It gives the users an intuitive and powerful interface to the GraphDB Server. The Server exposes all database engine APIs. Unlike most of our competitors the engine allows easy extensibility and the development of Plugins. One such example are the Connectors, which synchronizes the internal RDF database model with external services like Lucene, SOLR, Elastic search</a:t>
            </a:r>
          </a:p>
        </p:txBody>
      </p:sp>
      <p:sp>
        <p:nvSpPr>
          <p:cNvPr id="38916" name="Slide Number Placeholder 3">
            <a:extLst>
              <a:ext uri="{FF2B5EF4-FFF2-40B4-BE49-F238E27FC236}">
                <a16:creationId xmlns:a16="http://schemas.microsoft.com/office/drawing/2014/main" id="{0095CB2B-F76B-47D9-9053-83C6CB38B6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C6DAAB4-CF72-4333-9493-13E9C9F1B18C}" type="slidenum">
              <a:rPr lang="en-GB" altLang="bg-BG" smtClean="0"/>
              <a:pPr/>
              <a:t>24</a:t>
            </a:fld>
            <a:endParaRPr lang="en-GB" altLang="bg-B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different players on the market?</a:t>
            </a:r>
          </a:p>
          <a:p>
            <a:pPr marL="171450" indent="-171450">
              <a:buFont typeface="Arial" panose="020B0604020202020204" pitchFamily="34" charset="0"/>
              <a:buChar char="•"/>
            </a:pPr>
            <a:r>
              <a:rPr lang="en-US" dirty="0"/>
              <a:t>PaaS – sell hardware; offer services without or very minimal customization – take it or leave it</a:t>
            </a:r>
          </a:p>
          <a:p>
            <a:pPr marL="171450" indent="-171450">
              <a:buFont typeface="Arial" panose="020B0604020202020204" pitchFamily="34" charset="0"/>
              <a:buChar char="•"/>
            </a:pPr>
            <a:r>
              <a:rPr lang="en-US" dirty="0"/>
              <a:t>Text analytics companies - sell NLP with the ability to customize it with the client’s data</a:t>
            </a:r>
          </a:p>
          <a:p>
            <a:pPr marL="171450" indent="-171450">
              <a:buFont typeface="Arial" panose="020B0604020202020204" pitchFamily="34" charset="0"/>
              <a:buChar char="•"/>
            </a:pPr>
            <a:r>
              <a:rPr lang="en-US" dirty="0"/>
              <a:t>AI platform – customize everything with your data</a:t>
            </a:r>
          </a:p>
          <a:p>
            <a:pPr marL="171450" indent="-171450">
              <a:buFont typeface="Arial" panose="020B0604020202020204" pitchFamily="34" charset="0"/>
              <a:buChar char="•"/>
            </a:pPr>
            <a:r>
              <a:rPr lang="en-US" dirty="0"/>
              <a:t>Semantic technology – specializing in KG and related services</a:t>
            </a:r>
            <a:endParaRPr lang="bg-BG" dirty="0"/>
          </a:p>
        </p:txBody>
      </p:sp>
    </p:spTree>
    <p:extLst>
      <p:ext uri="{BB962C8B-B14F-4D97-AF65-F5344CB8AC3E}">
        <p14:creationId xmlns:p14="http://schemas.microsoft.com/office/powerpoint/2010/main" val="258022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6A67D059-33F3-4603-AAE0-A35A6C864B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1872B9BC-52C2-4F99-A246-42AD380D0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0" i="0" kern="1200" dirty="0" err="1">
                <a:solidFill>
                  <a:schemeClr val="tx1"/>
                </a:solidFill>
                <a:effectLst/>
                <a:latin typeface="+mn-lt"/>
                <a:ea typeface="+mn-ea"/>
                <a:cs typeface="+mn-cs"/>
              </a:rPr>
              <a:t>FactForge</a:t>
            </a:r>
            <a:r>
              <a:rPr lang="en-US" sz="1200" b="0" i="0" kern="1200" dirty="0">
                <a:solidFill>
                  <a:schemeClr val="tx1"/>
                </a:solidFill>
                <a:effectLst/>
                <a:latin typeface="+mn-lt"/>
                <a:ea typeface="+mn-ea"/>
                <a:cs typeface="+mn-cs"/>
              </a:rPr>
              <a:t> is a hub for open data and news about people, organizations and locations.</a:t>
            </a:r>
            <a:endParaRPr lang="bg-BG" altLang="bg-BG" dirty="0"/>
          </a:p>
        </p:txBody>
      </p:sp>
      <p:sp>
        <p:nvSpPr>
          <p:cNvPr id="46084" name="Slide Number Placeholder 3">
            <a:extLst>
              <a:ext uri="{FF2B5EF4-FFF2-40B4-BE49-F238E27FC236}">
                <a16:creationId xmlns:a16="http://schemas.microsoft.com/office/drawing/2014/main" id="{DB275982-6683-4824-B34E-4E6D72862B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937874-B223-4BCA-8217-79B4F98B5327}" type="slidenum">
              <a:rPr kumimoji="0" lang="en-US" altLang="bg-BG"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bg-BG"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6481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277" name="Shape 277"/>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t>29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93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dirty="0"/>
          </a:p>
        </p:txBody>
      </p:sp>
      <p:sp>
        <p:nvSpPr>
          <p:cNvPr id="270" name="Shape 270"/>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t>30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8277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05F27E73-007C-48BF-B8C8-187425B2BF68}" type="slidenum">
              <a:rPr lang="bg-BG" smtClean="0"/>
              <a:t>‹#›</a:t>
            </a:fld>
            <a:endParaRPr lang="bg-BG" dirty="0"/>
          </a:p>
        </p:txBody>
      </p:sp>
    </p:spTree>
    <p:extLst>
      <p:ext uri="{BB962C8B-B14F-4D97-AF65-F5344CB8AC3E}">
        <p14:creationId xmlns:p14="http://schemas.microsoft.com/office/powerpoint/2010/main" val="35595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10812983"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11309"/>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84063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10827050"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1161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2767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bg-BG" dirty="0"/>
          </a:p>
        </p:txBody>
      </p:sp>
      <p:sp>
        <p:nvSpPr>
          <p:cNvPr id="15" name="Rectangle 14"/>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9999689"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09925"/>
            <a:ext cx="1154151" cy="1090789"/>
          </a:xfrm>
        </p:spPr>
        <p:txBody>
          <a:bodyPr/>
          <a:lstStyle/>
          <a:p>
            <a:fld id="{05F27E73-007C-48BF-B8C8-187425B2BF68}" type="slidenum">
              <a:rPr lang="bg-BG" smtClean="0"/>
              <a:t>‹#›</a:t>
            </a:fld>
            <a:endParaRPr lang="bg-BG"/>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8" name="TextBox 17">
            <a:extLst>
              <a:ext uri="{FF2B5EF4-FFF2-40B4-BE49-F238E27FC236}">
                <a16:creationId xmlns:a16="http://schemas.microsoft.com/office/drawing/2014/main" id="{CCC6EE3B-00B4-4EE6-9996-4F542D812009}"/>
              </a:ext>
            </a:extLst>
          </p:cNvPr>
          <p:cNvSpPr txBox="1"/>
          <p:nvPr userDrawn="1"/>
        </p:nvSpPr>
        <p:spPr>
          <a:xfrm>
            <a:off x="11001730" y="313661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562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0992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199062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0322" y="2336873"/>
            <a:ext cx="3360282"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36028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32952" y="2336873"/>
            <a:ext cx="352609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32953" y="3020791"/>
            <a:ext cx="3526094"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162096" y="2334611"/>
            <a:ext cx="3360281"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162096" y="3018529"/>
            <a:ext cx="3360281"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47748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22" y="4095952"/>
            <a:ext cx="345558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233" y="2363963"/>
            <a:ext cx="3455584"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22" y="4880203"/>
            <a:ext cx="345558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62691" y="4090909"/>
            <a:ext cx="345558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62929" y="2353876"/>
            <a:ext cx="3455584"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62454" y="4880203"/>
            <a:ext cx="345558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240625" y="4095952"/>
            <a:ext cx="32874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240625" y="2353876"/>
            <a:ext cx="328713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243733" y="4880203"/>
            <a:ext cx="32874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95109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0321" y="2336873"/>
            <a:ext cx="10831358" cy="35993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185820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5F27E73-007C-48BF-B8C8-187425B2BF68}" type="slidenum">
              <a:rPr lang="bg-BG" smtClean="0"/>
              <a:t>‹#›</a:t>
            </a:fld>
            <a:endParaRPr lang="bg-BG"/>
          </a:p>
        </p:txBody>
      </p:sp>
    </p:spTree>
    <p:extLst>
      <p:ext uri="{BB962C8B-B14F-4D97-AF65-F5344CB8AC3E}">
        <p14:creationId xmlns:p14="http://schemas.microsoft.com/office/powerpoint/2010/main" val="50146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41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Comparis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239914-66F1-4F11-B72C-CA0E7C1DA7E3}"/>
              </a:ext>
            </a:extLst>
          </p:cNvPr>
          <p:cNvSpPr txBox="1">
            <a:spLocks/>
          </p:cNvSpPr>
          <p:nvPr userDrawn="1"/>
        </p:nvSpPr>
        <p:spPr>
          <a:xfrm>
            <a:off x="5813425" y="1617663"/>
            <a:ext cx="4572000" cy="522287"/>
          </a:xfrm>
          <a:prstGeom prst="rect">
            <a:avLst/>
          </a:prstGeom>
        </p:spPr>
        <p:txBody>
          <a:bodyPr/>
          <a:lstStyle>
            <a:lvl1pPr algn="l" rtl="0" eaLnBrk="0" fontAlgn="base" hangingPunct="0">
              <a:lnSpc>
                <a:spcPct val="90000"/>
              </a:lnSpc>
              <a:spcBef>
                <a:spcPct val="0"/>
              </a:spcBef>
              <a:spcAft>
                <a:spcPct val="0"/>
              </a:spcAft>
              <a:defRPr sz="2800" b="1" kern="1200">
                <a:solidFill>
                  <a:srgbClr val="F04E23"/>
                </a:solidFill>
                <a:latin typeface="Calibri" panose="020F0502020204030204" pitchFamily="34" charset="0"/>
                <a:ea typeface="+mj-ea"/>
                <a:cs typeface="+mj-cs"/>
              </a:defRPr>
            </a:lvl1pPr>
            <a:lvl2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2pPr>
            <a:lvl3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3pPr>
            <a:lvl4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4pPr>
            <a:lvl5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5pPr>
            <a:lvl6pPr marL="457200" algn="l" rtl="0" fontAlgn="base">
              <a:lnSpc>
                <a:spcPct val="90000"/>
              </a:lnSpc>
              <a:spcBef>
                <a:spcPct val="0"/>
              </a:spcBef>
              <a:spcAft>
                <a:spcPct val="0"/>
              </a:spcAft>
              <a:defRPr sz="4000" b="1">
                <a:solidFill>
                  <a:srgbClr val="FF0000"/>
                </a:solidFill>
                <a:latin typeface="Calibri" panose="020F0502020204030204" pitchFamily="34" charset="0"/>
              </a:defRPr>
            </a:lvl6pPr>
            <a:lvl7pPr marL="914400" algn="l" rtl="0" fontAlgn="base">
              <a:lnSpc>
                <a:spcPct val="90000"/>
              </a:lnSpc>
              <a:spcBef>
                <a:spcPct val="0"/>
              </a:spcBef>
              <a:spcAft>
                <a:spcPct val="0"/>
              </a:spcAft>
              <a:defRPr sz="4000" b="1">
                <a:solidFill>
                  <a:srgbClr val="FF0000"/>
                </a:solidFill>
                <a:latin typeface="Calibri" panose="020F0502020204030204" pitchFamily="34" charset="0"/>
              </a:defRPr>
            </a:lvl7pPr>
            <a:lvl8pPr marL="1371600" algn="l" rtl="0" fontAlgn="base">
              <a:lnSpc>
                <a:spcPct val="90000"/>
              </a:lnSpc>
              <a:spcBef>
                <a:spcPct val="0"/>
              </a:spcBef>
              <a:spcAft>
                <a:spcPct val="0"/>
              </a:spcAft>
              <a:defRPr sz="4000" b="1">
                <a:solidFill>
                  <a:srgbClr val="FF0000"/>
                </a:solidFill>
                <a:latin typeface="Calibri" panose="020F0502020204030204" pitchFamily="34" charset="0"/>
              </a:defRPr>
            </a:lvl8pPr>
            <a:lvl9pPr marL="1828800" algn="l" rtl="0" fontAlgn="base">
              <a:lnSpc>
                <a:spcPct val="90000"/>
              </a:lnSpc>
              <a:spcBef>
                <a:spcPct val="0"/>
              </a:spcBef>
              <a:spcAft>
                <a:spcPct val="0"/>
              </a:spcAft>
              <a:defRPr sz="4000" b="1">
                <a:solidFill>
                  <a:srgbClr val="FF0000"/>
                </a:solidFill>
                <a:latin typeface="Calibri" panose="020F0502020204030204" pitchFamily="34" charset="0"/>
              </a:defRPr>
            </a:lvl9pPr>
          </a:lstStyle>
          <a:p>
            <a:pPr>
              <a:defRPr/>
            </a:pPr>
            <a:r>
              <a:rPr lang="en-US"/>
              <a:t>Click to edit Master title style</a:t>
            </a:r>
            <a:endParaRPr lang="en-US" dirty="0"/>
          </a:p>
        </p:txBody>
      </p:sp>
      <p:sp>
        <p:nvSpPr>
          <p:cNvPr id="6" name="Title 1">
            <a:extLst>
              <a:ext uri="{FF2B5EF4-FFF2-40B4-BE49-F238E27FC236}">
                <a16:creationId xmlns:a16="http://schemas.microsoft.com/office/drawing/2014/main" id="{D7F4FF34-96BE-4F22-9DCD-1FEE9288D591}"/>
              </a:ext>
            </a:extLst>
          </p:cNvPr>
          <p:cNvSpPr txBox="1">
            <a:spLocks/>
          </p:cNvSpPr>
          <p:nvPr userDrawn="1"/>
        </p:nvSpPr>
        <p:spPr>
          <a:xfrm>
            <a:off x="749300" y="584200"/>
            <a:ext cx="9601200" cy="966788"/>
          </a:xfrm>
          <a:prstGeom prst="rect">
            <a:avLst/>
          </a:prstGeom>
        </p:spPr>
        <p:txBody>
          <a:bodyPr/>
          <a:lstStyle>
            <a:lvl1pPr algn="l" rtl="0" eaLnBrk="0" fontAlgn="base" hangingPunct="0">
              <a:lnSpc>
                <a:spcPct val="90000"/>
              </a:lnSpc>
              <a:spcBef>
                <a:spcPct val="0"/>
              </a:spcBef>
              <a:spcAft>
                <a:spcPct val="0"/>
              </a:spcAft>
              <a:defRPr sz="4000" b="1" kern="1200">
                <a:solidFill>
                  <a:srgbClr val="F04E23"/>
                </a:solidFill>
                <a:latin typeface="Calibri" panose="020F0502020204030204" pitchFamily="34" charset="0"/>
                <a:ea typeface="+mj-ea"/>
                <a:cs typeface="+mj-cs"/>
              </a:defRPr>
            </a:lvl1pPr>
            <a:lvl2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2pPr>
            <a:lvl3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3pPr>
            <a:lvl4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4pPr>
            <a:lvl5pPr algn="l" rtl="0" eaLnBrk="0" fontAlgn="base" hangingPunct="0">
              <a:lnSpc>
                <a:spcPct val="90000"/>
              </a:lnSpc>
              <a:spcBef>
                <a:spcPct val="0"/>
              </a:spcBef>
              <a:spcAft>
                <a:spcPct val="0"/>
              </a:spcAft>
              <a:defRPr sz="4000" b="1">
                <a:solidFill>
                  <a:srgbClr val="FF0000"/>
                </a:solidFill>
                <a:latin typeface="Calibri" panose="020F0502020204030204" pitchFamily="34" charset="0"/>
              </a:defRPr>
            </a:lvl5pPr>
            <a:lvl6pPr marL="457200" algn="l" rtl="0" fontAlgn="base">
              <a:lnSpc>
                <a:spcPct val="90000"/>
              </a:lnSpc>
              <a:spcBef>
                <a:spcPct val="0"/>
              </a:spcBef>
              <a:spcAft>
                <a:spcPct val="0"/>
              </a:spcAft>
              <a:defRPr sz="4000" b="1">
                <a:solidFill>
                  <a:srgbClr val="FF0000"/>
                </a:solidFill>
                <a:latin typeface="Calibri" panose="020F0502020204030204" pitchFamily="34" charset="0"/>
              </a:defRPr>
            </a:lvl6pPr>
            <a:lvl7pPr marL="914400" algn="l" rtl="0" fontAlgn="base">
              <a:lnSpc>
                <a:spcPct val="90000"/>
              </a:lnSpc>
              <a:spcBef>
                <a:spcPct val="0"/>
              </a:spcBef>
              <a:spcAft>
                <a:spcPct val="0"/>
              </a:spcAft>
              <a:defRPr sz="4000" b="1">
                <a:solidFill>
                  <a:srgbClr val="FF0000"/>
                </a:solidFill>
                <a:latin typeface="Calibri" panose="020F0502020204030204" pitchFamily="34" charset="0"/>
              </a:defRPr>
            </a:lvl7pPr>
            <a:lvl8pPr marL="1371600" algn="l" rtl="0" fontAlgn="base">
              <a:lnSpc>
                <a:spcPct val="90000"/>
              </a:lnSpc>
              <a:spcBef>
                <a:spcPct val="0"/>
              </a:spcBef>
              <a:spcAft>
                <a:spcPct val="0"/>
              </a:spcAft>
              <a:defRPr sz="4000" b="1">
                <a:solidFill>
                  <a:srgbClr val="FF0000"/>
                </a:solidFill>
                <a:latin typeface="Calibri" panose="020F0502020204030204" pitchFamily="34" charset="0"/>
              </a:defRPr>
            </a:lvl8pPr>
            <a:lvl9pPr marL="1828800" algn="l" rtl="0" fontAlgn="base">
              <a:lnSpc>
                <a:spcPct val="90000"/>
              </a:lnSpc>
              <a:spcBef>
                <a:spcPct val="0"/>
              </a:spcBef>
              <a:spcAft>
                <a:spcPct val="0"/>
              </a:spcAft>
              <a:defRPr sz="4000" b="1">
                <a:solidFill>
                  <a:srgbClr val="FF0000"/>
                </a:solidFill>
                <a:latin typeface="Calibri" panose="020F0502020204030204" pitchFamily="34" charset="0"/>
              </a:defRPr>
            </a:lvl9pPr>
          </a:lstStyle>
          <a:p>
            <a:pPr>
              <a:defRPr/>
            </a:pPr>
            <a:r>
              <a:rPr lang="en-US" dirty="0"/>
              <a:t>Click to edit Master title style</a:t>
            </a:r>
          </a:p>
        </p:txBody>
      </p:sp>
      <p:sp>
        <p:nvSpPr>
          <p:cNvPr id="10" name="Content Placeholder 2">
            <a:extLst>
              <a:ext uri="{FF2B5EF4-FFF2-40B4-BE49-F238E27FC236}">
                <a16:creationId xmlns:a16="http://schemas.microsoft.com/office/drawing/2014/main" id="{C0788686-1187-45C6-A615-5ACBA7F985BC}"/>
              </a:ext>
            </a:extLst>
          </p:cNvPr>
          <p:cNvSpPr>
            <a:spLocks noGrp="1"/>
          </p:cNvSpPr>
          <p:nvPr>
            <p:ph sz="half" idx="1"/>
          </p:nvPr>
        </p:nvSpPr>
        <p:spPr>
          <a:xfrm>
            <a:off x="749490" y="2274104"/>
            <a:ext cx="4572000" cy="3810001"/>
          </a:xfrm>
          <a:prstGeom prst="rect">
            <a:avLst/>
          </a:prstGeom>
        </p:spPr>
        <p:txBody>
          <a:bodyPr>
            <a:normAutofit/>
          </a:bodyPr>
          <a:lstStyle>
            <a:lvl1pPr marL="228600" indent="-228600">
              <a:buClr>
                <a:srgbClr val="003964"/>
              </a:buClr>
              <a:buFont typeface="Courier New" panose="02070309020205020404" pitchFamily="49" charset="0"/>
              <a:buChar char="o"/>
              <a:defRPr sz="2000">
                <a:solidFill>
                  <a:srgbClr val="003964"/>
                </a:solidFill>
              </a:defRPr>
            </a:lvl1pPr>
            <a:lvl2pPr marL="457200" indent="-182563">
              <a:buClr>
                <a:srgbClr val="003964"/>
              </a:buClr>
              <a:buFont typeface="Courier New" panose="02070309020205020404" pitchFamily="49" charset="0"/>
              <a:buChar char="o"/>
              <a:defRPr sz="1800">
                <a:solidFill>
                  <a:srgbClr val="003964"/>
                </a:solidFill>
              </a:defRPr>
            </a:lvl2pPr>
            <a:lvl3pPr marL="685800" indent="-179388">
              <a:buClr>
                <a:srgbClr val="003964"/>
              </a:buClr>
              <a:buFont typeface="Courier New" panose="02070309020205020404" pitchFamily="49" charset="0"/>
              <a:buChar char="o"/>
              <a:defRPr sz="1600">
                <a:solidFill>
                  <a:srgbClr val="003964"/>
                </a:solidFill>
              </a:defRPr>
            </a:lvl3pPr>
            <a:lvl4pPr marL="914400" indent="-182563">
              <a:buClr>
                <a:srgbClr val="003964"/>
              </a:buClr>
              <a:buFont typeface="Courier New" panose="02070309020205020404" pitchFamily="49" charset="0"/>
              <a:buChar char="o"/>
              <a:defRPr sz="1400">
                <a:solidFill>
                  <a:srgbClr val="003964"/>
                </a:solidFill>
              </a:defRPr>
            </a:lvl4pPr>
            <a:lvl5pPr marL="1143000" indent="-179388">
              <a:buClr>
                <a:srgbClr val="003964"/>
              </a:buClr>
              <a:buFont typeface="Courier New" panose="02070309020205020404" pitchFamily="49" charset="0"/>
              <a:buChar char="o"/>
              <a:defRPr sz="1400">
                <a:solidFill>
                  <a:srgbClr val="0039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BD4947D7-8507-4DD8-B5DE-0C0EDBC8FDE3}"/>
              </a:ext>
            </a:extLst>
          </p:cNvPr>
          <p:cNvSpPr>
            <a:spLocks noGrp="1"/>
          </p:cNvSpPr>
          <p:nvPr>
            <p:ph type="title"/>
          </p:nvPr>
        </p:nvSpPr>
        <p:spPr>
          <a:xfrm>
            <a:off x="749490" y="1618087"/>
            <a:ext cx="4572000" cy="521482"/>
          </a:xfrm>
          <a:prstGeom prst="rect">
            <a:avLst/>
          </a:prstGeom>
        </p:spPr>
        <p:txBody>
          <a:bodyPr/>
          <a:lstStyle>
            <a:lvl1pPr>
              <a:defRPr sz="2800">
                <a:solidFill>
                  <a:srgbClr val="F04E23"/>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95C8A3C1-F29F-4977-84D9-AE94AA734A11}"/>
              </a:ext>
            </a:extLst>
          </p:cNvPr>
          <p:cNvSpPr>
            <a:spLocks noGrp="1"/>
          </p:cNvSpPr>
          <p:nvPr>
            <p:ph sz="half" idx="13"/>
          </p:nvPr>
        </p:nvSpPr>
        <p:spPr>
          <a:xfrm>
            <a:off x="5840105" y="2274104"/>
            <a:ext cx="4572000" cy="3810001"/>
          </a:xfrm>
          <a:prstGeom prst="rect">
            <a:avLst/>
          </a:prstGeom>
        </p:spPr>
        <p:txBody>
          <a:bodyPr>
            <a:normAutofit/>
          </a:bodyPr>
          <a:lstStyle>
            <a:lvl1pPr marL="228600" indent="-228600">
              <a:buClr>
                <a:srgbClr val="003964"/>
              </a:buClr>
              <a:buFont typeface="Courier New" panose="02070309020205020404" pitchFamily="49" charset="0"/>
              <a:buChar char="o"/>
              <a:defRPr sz="2000">
                <a:solidFill>
                  <a:srgbClr val="003964"/>
                </a:solidFill>
              </a:defRPr>
            </a:lvl1pPr>
            <a:lvl2pPr marL="457200" indent="-182563">
              <a:buClr>
                <a:srgbClr val="003964"/>
              </a:buClr>
              <a:buFont typeface="Courier New" panose="02070309020205020404" pitchFamily="49" charset="0"/>
              <a:buChar char="o"/>
              <a:defRPr sz="1800">
                <a:solidFill>
                  <a:srgbClr val="003964"/>
                </a:solidFill>
              </a:defRPr>
            </a:lvl2pPr>
            <a:lvl3pPr marL="685800" indent="-179388">
              <a:buClr>
                <a:srgbClr val="003964"/>
              </a:buClr>
              <a:buFont typeface="Courier New" panose="02070309020205020404" pitchFamily="49" charset="0"/>
              <a:buChar char="o"/>
              <a:defRPr sz="1600">
                <a:solidFill>
                  <a:srgbClr val="003964"/>
                </a:solidFill>
              </a:defRPr>
            </a:lvl3pPr>
            <a:lvl4pPr marL="914400" indent="-182563">
              <a:buClr>
                <a:srgbClr val="003964"/>
              </a:buClr>
              <a:buFont typeface="Courier New" panose="02070309020205020404" pitchFamily="49" charset="0"/>
              <a:buChar char="o"/>
              <a:defRPr sz="1400">
                <a:solidFill>
                  <a:srgbClr val="003964"/>
                </a:solidFill>
              </a:defRPr>
            </a:lvl4pPr>
            <a:lvl5pPr marL="1143000" indent="-179388">
              <a:buClr>
                <a:srgbClr val="003964"/>
              </a:buClr>
              <a:buFont typeface="Courier New" panose="02070309020205020404" pitchFamily="49" charset="0"/>
              <a:buChar char="o"/>
              <a:defRPr sz="1400">
                <a:solidFill>
                  <a:srgbClr val="003964"/>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91F3484-D99B-40AA-B768-389569B41FF8}"/>
              </a:ext>
            </a:extLst>
          </p:cNvPr>
          <p:cNvSpPr>
            <a:spLocks noGrp="1"/>
          </p:cNvSpPr>
          <p:nvPr>
            <p:ph type="dt" sz="half" idx="14"/>
          </p:nvPr>
        </p:nvSpPr>
        <p:spPr/>
        <p:txBody>
          <a:bodyPr/>
          <a:lstStyle>
            <a:lvl1pPr>
              <a:defRPr/>
            </a:lvl1pPr>
          </a:lstStyle>
          <a:p>
            <a:pPr>
              <a:defRPr/>
            </a:pPr>
            <a:r>
              <a:rPr lang="bg-BG"/>
              <a:t>Jan 2017</a:t>
            </a:r>
            <a:endParaRPr lang="en-US"/>
          </a:p>
        </p:txBody>
      </p:sp>
      <p:sp>
        <p:nvSpPr>
          <p:cNvPr id="8" name="Footer Placeholder 7">
            <a:extLst>
              <a:ext uri="{FF2B5EF4-FFF2-40B4-BE49-F238E27FC236}">
                <a16:creationId xmlns:a16="http://schemas.microsoft.com/office/drawing/2014/main" id="{B8C27449-FABA-4645-A1C0-8E2365A25EC7}"/>
              </a:ext>
            </a:extLst>
          </p:cNvPr>
          <p:cNvSpPr>
            <a:spLocks noGrp="1"/>
          </p:cNvSpPr>
          <p:nvPr>
            <p:ph type="ftr" sz="quarter" idx="15"/>
          </p:nvPr>
        </p:nvSpPr>
        <p:spPr/>
        <p:txBody>
          <a:bodyPr/>
          <a:lstStyle>
            <a:lvl1pPr>
              <a:defRPr/>
            </a:lvl1pPr>
          </a:lstStyle>
          <a:p>
            <a:pPr>
              <a:defRPr/>
            </a:pPr>
            <a:r>
              <a:rPr lang="en-US"/>
              <a:t>Introduction</a:t>
            </a:r>
          </a:p>
        </p:txBody>
      </p:sp>
      <p:sp>
        <p:nvSpPr>
          <p:cNvPr id="9" name="Slide Number Placeholder 8">
            <a:extLst>
              <a:ext uri="{FF2B5EF4-FFF2-40B4-BE49-F238E27FC236}">
                <a16:creationId xmlns:a16="http://schemas.microsoft.com/office/drawing/2014/main" id="{42CF7A70-FD35-436F-9AA2-6333CF3A7664}"/>
              </a:ext>
            </a:extLst>
          </p:cNvPr>
          <p:cNvSpPr>
            <a:spLocks noGrp="1"/>
          </p:cNvSpPr>
          <p:nvPr>
            <p:ph type="sldNum" sz="quarter" idx="16"/>
          </p:nvPr>
        </p:nvSpPr>
        <p:spPr/>
        <p:txBody>
          <a:bodyPr/>
          <a:lstStyle>
            <a:lvl1pPr>
              <a:defRPr/>
            </a:lvl1pPr>
          </a:lstStyle>
          <a:p>
            <a:pPr>
              <a:defRPr/>
            </a:pPr>
            <a:fld id="{090472D7-E974-4FEC-B527-5D4BBE62EB0C}" type="slidenum">
              <a:rPr lang="en-US" altLang="bg-BG"/>
              <a:pPr>
                <a:defRPr/>
              </a:pPr>
              <a:t>‹#›</a:t>
            </a:fld>
            <a:endParaRPr lang="en-US" altLang="bg-BG"/>
          </a:p>
        </p:txBody>
      </p:sp>
    </p:spTree>
    <p:extLst>
      <p:ext uri="{BB962C8B-B14F-4D97-AF65-F5344CB8AC3E}">
        <p14:creationId xmlns:p14="http://schemas.microsoft.com/office/powerpoint/2010/main" val="35686834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6467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729455" y="286989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417345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5129637"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7409" y="2336873"/>
            <a:ext cx="498427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54077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0319" y="2226202"/>
            <a:ext cx="522811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1" y="3030008"/>
            <a:ext cx="522810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4199" y="2226202"/>
            <a:ext cx="522810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4199" y="3030007"/>
            <a:ext cx="522810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3911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64323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94119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265212" y="2336872"/>
            <a:ext cx="624646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1" y="2336872"/>
            <a:ext cx="420116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954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79280" y="2336876"/>
            <a:ext cx="623239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4130828"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6767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1077078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5F27E73-007C-48BF-B8C8-187425B2BF68}" type="slidenum">
              <a:rPr lang="bg-BG" smtClean="0"/>
              <a:t>‹#›</a:t>
            </a:fld>
            <a:endParaRPr lang="bg-BG"/>
          </a:p>
        </p:txBody>
      </p:sp>
      <p:pic>
        <p:nvPicPr>
          <p:cNvPr id="5" name="Picture 4">
            <a:extLst>
              <a:ext uri="{FF2B5EF4-FFF2-40B4-BE49-F238E27FC236}">
                <a16:creationId xmlns:a16="http://schemas.microsoft.com/office/drawing/2014/main" id="{04021EE4-850D-462E-A086-B03C8B8A03F4}"/>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0287000" y="0"/>
            <a:ext cx="1905000" cy="400050"/>
          </a:xfrm>
          <a:prstGeom prst="rect">
            <a:avLst/>
          </a:prstGeom>
        </p:spPr>
      </p:pic>
    </p:spTree>
    <p:extLst>
      <p:ext uri="{BB962C8B-B14F-4D97-AF65-F5344CB8AC3E}">
        <p14:creationId xmlns:p14="http://schemas.microsoft.com/office/powerpoint/2010/main" val="16854273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s.columbia.edu/executive-education/knowledge-graph-conferenc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wired.com/story/amazon-alexa-search-for-the-one-perfect-answer/" TargetMode="External"/><Relationship Id="rId3" Type="http://schemas.openxmlformats.org/officeDocument/2006/relationships/hyperlink" Target="https://towardsdatascience.com/deep-learning-for-the-masses-and-the-semantic-layer-f1db5e3ab94b" TargetMode="External"/><Relationship Id="rId7" Type="http://schemas.openxmlformats.org/officeDocument/2006/relationships/hyperlink" Target="https://www.forbes.com/sites/kalevleetaru/2019/01/15/why-machine-learning-needs-semantics-not-just-statistics/" TargetMode="External"/><Relationship Id="rId2" Type="http://schemas.openxmlformats.org/officeDocument/2006/relationships/hyperlink" Target="http://drops.dagstuhl.de/opus/volltexte/2019/10328/" TargetMode="External"/><Relationship Id="rId1" Type="http://schemas.openxmlformats.org/officeDocument/2006/relationships/slideLayout" Target="../slideLayouts/slideLayout2.xml"/><Relationship Id="rId6" Type="http://schemas.openxmlformats.org/officeDocument/2006/relationships/hyperlink" Target="http://sci-hub.tw/10.1007/s13740-018-0086-2." TargetMode="External"/><Relationship Id="rId5" Type="http://schemas.openxmlformats.org/officeDocument/2006/relationships/hyperlink" Target="http://iswc2018.semanticweb.org/workshops-tutorials/#event-10" TargetMode="External"/><Relationship Id="rId4" Type="http://schemas.openxmlformats.org/officeDocument/2006/relationships/hyperlink" Target="http://www.dfki.de/semdeep-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ermid.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cademic.microsoft.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ools.wmflabs.org/scholia/authors/Q80,Q6135847,Q30085536"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ontotext.com/company/news/ontotext-lmis-openpolicy-wins-destination-innovation-competition/" TargetMode="External"/><Relationship Id="rId3" Type="http://schemas.openxmlformats.org/officeDocument/2006/relationships/hyperlink" Target="http://www.bse-sofia.bg/?page=QuotesInfo&amp;type=S&amp;code=SKK&amp;compnum=350" TargetMode="External"/><Relationship Id="rId7" Type="http://schemas.openxmlformats.org/officeDocument/2006/relationships/hyperlink" Target="https://ontotext.com/company/news/ontotext-receives-innovative-enterprise-year-2014-award/"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ontotext.com/company/news/ontotext-receives-business-innovation-award-bait/" TargetMode="External"/><Relationship Id="rId5" Type="http://schemas.openxmlformats.org/officeDocument/2006/relationships/hyperlink" Target="https://ontotext.com/company/news/innovation-radar-prize-2016/" TargetMode="External"/><Relationship Id="rId4" Type="http://schemas.openxmlformats.org/officeDocument/2006/relationships/hyperlink" Target="https://ontotext.com/company/news/innovative-enterprise-award-2017/" TargetMode="External"/><Relationship Id="rId9" Type="http://schemas.openxmlformats.org/officeDocument/2006/relationships/hyperlink" Target="http://computerworld.bg/28883_ontotekst_poluchi_nagrada_pitagor"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jpe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35.jpeg"/><Relationship Id="rId20" Type="http://schemas.openxmlformats.org/officeDocument/2006/relationships/image" Target="../media/image39.jpe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24" Type="http://schemas.openxmlformats.org/officeDocument/2006/relationships/image" Target="../media/image43.jpeg"/><Relationship Id="rId5" Type="http://schemas.openxmlformats.org/officeDocument/2006/relationships/image" Target="../media/image24.jpe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jpeg"/><Relationship Id="rId10" Type="http://schemas.openxmlformats.org/officeDocument/2006/relationships/image" Target="../media/image29.jpeg"/><Relationship Id="rId19" Type="http://schemas.openxmlformats.org/officeDocument/2006/relationships/image" Target="../media/image38.png"/><Relationship Id="rId31" Type="http://schemas.openxmlformats.org/officeDocument/2006/relationships/image" Target="../media/image50.pn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image" Target="../media/image46.jpeg"/><Relationship Id="rId30"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factforge.n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hyperlink" Target="http://factforge.net/hierarch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factforge.net/graphs-visualizations?uri=http:%2F%2Fdbpedia.org%2Fresource%2FColumbia_University"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factforge.net/sparql?name=F01%3A+Airports+near+London&amp;infer=true&amp;sameAs=true&amp;query=%23+F01%3A+Airports+near+London%0A%23+GraphDB%E2%80%99s+geo-spatial+plug-in+allows+efficient+evaluation+of+near-by%0A%23+RDFRank+brings+the+top+6+passenger+airports+at+the+top+of+a+list+of+80%0A%0APREFIX+dbr%3A+%3Chttp%3A%2F%2Fdbpedia.org%2Fresource%2F%3E%0APREFIX+geo-pos%3A+%3Chttp%3A%2F%2Fwww.w3.org%2F2003%2F01%2Fgeo%2Fwgs84_pos%23%3E%0APREFIX+gdb-geo%3A+%3Chttp%3A%2F%2Fwww.ontotext.com%2Fowlim%2Fgeo%23%3E%0APREFIX+dbo%3A+%3Chttp%3A%2F%2Fdbpedia.org%2Fontology%2F%3E%0APREFIX+rank%3A+%3Chttp%3A%2F%2Fwww.ontotext.com%2Fowlim%2FRDFRank%23%3E%0A%0ASELECT+DISTINCT+%3Fairport+%3Frrank%0AWHERE+%7B%0A+++%7B+SELECT+*+%7B+dbr%3ANew_York_City+geo-pos%3Alat+%3Flat+%3B+geo-pos%3Along+%3Flong+.+%7D+LIMIT+1+%7D%0A+++%3Fairport+gdb-geo%3Anearby(%3Flat+%3Flong+%2250mi%22)%3B%0A+++++++a+dbo%3AAirport+%3B%0A+++++++rank%3AhasRDFRank3+%3Frrank+.%0A%7D+ORDER+BY+DESC(%3Frrank)" TargetMode="External"/><Relationship Id="rId2" Type="http://schemas.openxmlformats.org/officeDocument/2006/relationships/hyperlink" Target="http://factforge.net/sparql?name=F01%3A+Airports+near+London&amp;infer=true&amp;sameAs=true&amp;query=%23+F01%3A+Airports+near+London%0A%23+GraphDB%E2%80%99s+geo-spatial+plug-in+allows+efficient+evaluation+of+near-by%0A%23+RDFRank+brings+the+top+6+passenger+airports+at+the+top+of+a+list+of+80%0A%0APREFIX+dbr%3A+%3Chttp%3A%2F%2Fdbpedia.org%2Fresource%2F%3E%0APREFIX+geo-pos%3A+%3Chttp%3A%2F%2Fwww.w3.org%2F2003%2F01%2Fgeo%2Fwgs84_pos%23%3E%0APREFIX+gdb-geo%3A+%3Chttp%3A%2F%2Fwww.ontotext.com%2Fowlim%2Fgeo%23%3E%0APREFIX+dbo%3A+%3Chttp%3A%2F%2Fdbpedia.org%2Fontology%2F%3E%0APREFIX+rank%3A+%3Chttp%3A%2F%2Fwww.ontotext.com%2Fowlim%2FRDFRank%23%3E%0A%0ASELECT+DISTINCT+%3Fairport+%3Frrank%0AWHERE+%7B%0A+++%7B+SELECT+*+%7B+dbr%3ALondon+geo-pos%3Alat+%3Flat+%3B+geo-pos%3Along+%3Flong+.+%7D+LIMIT+1+%7D%0A+++%3Fairport+gdb-geo%3Anearby(%3Flat+%3Flong+%2250mi%22)%3B%0A+++++++a+dbo%3AAirport+%3B%0A+++++++rank%3AhasRDFRank3+%3Frrank+.%0A%7D+ORDER+BY+DESC(%3Frrank)" TargetMode="External"/><Relationship Id="rId1" Type="http://schemas.openxmlformats.org/officeDocument/2006/relationships/slideLayout" Target="../slideLayouts/slideLayout2.xml"/><Relationship Id="rId5" Type="http://schemas.openxmlformats.org/officeDocument/2006/relationships/hyperlink" Target="http://factforge.net/sparql?name=F01%3A+Airports+near+London&amp;infer=true&amp;sameAs=true&amp;query=%23+F01%3A+Airports+near+London%0A%23+GraphDB%E2%80%99s+geo-spatial+plug-in+allows+efficient+evaluation+of+near-by%0A%23+RDFRank+brings+the+top+6+passenger+airports+at+the+top+of+a+list+of+80%0A%0APREFIX+dbr%3A+%3Chttp%3A%2F%2Fdbpedia.org%2Fresource%2F%3E%0APREFIX+geo-pos%3A+%3Chttp%3A%2F%2Fwww.w3.org%2F2003%2F01%2Fgeo%2Fwgs84_pos%23%3E%0APREFIX+gdb-geo%3A+%3Chttp%3A%2F%2Fwww.ontotext.com%2Fowlim%2Fgeo%23%3E%0APREFIX+dbo%3A+%3Chttp%3A%2F%2Fdbpedia.org%2Fontology%2F%3E%0APREFIX+rank%3A+%3Chttp%3A%2F%2Fwww.ontotext.com%2Fowlim%2FRDFRank%23%3E%0A%0ASELECT+DISTINCT+%3Fairport+%3Frrank%0AWHERE+%7B%0A+++%7B+SELECT+*+%7B+dbr%3AKaspichan++geo-pos%3Alat+%3Flat+%3B+geo-pos%3Along+%3Flong+.+%7D+LIMIT+1+%7D%0A+++%3Fairport+gdb-geo%3Anearby(%3Flat+%3Flong+%2250mi%22)%3B%0A+++++++a+dbo%3AEducationalInstitution+%3B%0A+++++++rank%3AhasRDFRank3+%3Frrank+.%0A%7D+ORDER+BY+DESC(%3Frrank)" TargetMode="External"/><Relationship Id="rId4" Type="http://schemas.openxmlformats.org/officeDocument/2006/relationships/hyperlink" Target="http://factforge.net/sparql?name=F01%3A+Airports+near+London&amp;infer=true&amp;sameAs=true&amp;query=%23+F01%3A+Airports+near+London%0A%23+GraphDB%E2%80%99s+geo-spatial+plug-in+allows+efficient+evaluation+of+near-by%0A%23+RDFRank+brings+the+top+6+passenger+airports+at+the+top+of+a+list+of+80%0A%0APREFIX+dbr%3A+%3Chttp%3A%2F%2Fdbpedia.org%2Fresource%2F%3E%0APREFIX+geo-pos%3A+%3Chttp%3A%2F%2Fwww.w3.org%2F2003%2F01%2Fgeo%2Fwgs84_pos%23%3E%0APREFIX+gdb-geo%3A+%3Chttp%3A%2F%2Fwww.ontotext.com%2Fowlim%2Fgeo%23%3E%0APREFIX+dbo%3A+%3Chttp%3A%2F%2Fdbpedia.org%2Fontology%2F%3E%0APREFIX+rank%3A+%3Chttp%3A%2F%2Fwww.ontotext.com%2Fowlim%2FRDFRank%23%3E%0A%0ASELECT+DISTINCT+%3Fairport+%3Frrank%0AWHERE+%7B%0A+++%7B+SELECT+*+%7B+dbr%3ANew_York_City+geo-pos%3Alat+%3Flat+%3B+geo-pos%3Along+%3Flong+.+%7D+LIMIT+1+%7D%0A+++%3Fairport+gdb-geo%3Anearby(%3Flat+%3Flong+%2250mi%22)%3B%0A+++++++a+dbo%3AEducationalInstitution+%3B%0A+++++++rank%3AhasRDFRank3+%3Frrank+.%0A%7D+ORDER+BY+DESC(%3Frran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rank.ontotext.com/#/pages/company/Googl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ontotext.com/knowledge-hub/research-projects/"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wikidata.org/wiki/Q56259739"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now.ontotext.com/"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graphdb.ontotext.com/documentation/enterprise/semantic-similarity-searches.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ecatalog.nbu.bg/default.asp?V_Year=2019&amp;PageShow=programpresent&amp;P_Menu=courses&amp;Fac_ID=4&amp;M_PHD=0&amp;P_ID=3049&amp;TabIndex=1"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hyperlink" Target="http://www.gate-coe.eu/" TargetMode="Externa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gif"/><Relationship Id="rId9" Type="http://schemas.openxmlformats.org/officeDocument/2006/relationships/image" Target="../media/image78.jpeg"/></Relationships>
</file>

<file path=ppt/slides/_rels/slide45.xml.rels><?xml version="1.0" encoding="UTF-8" standalone="yes"?>
<Relationships xmlns="http://schemas.openxmlformats.org/package/2006/relationships"><Relationship Id="rId8" Type="http://schemas.openxmlformats.org/officeDocument/2006/relationships/hyperlink" Target="http://rawgit2.com/VladimirAlexiev/my" TargetMode="External"/><Relationship Id="rId3" Type="http://schemas.openxmlformats.org/officeDocument/2006/relationships/hyperlink" Target="https://www.linkedin.com/company-beta/208070" TargetMode="External"/><Relationship Id="rId7" Type="http://schemas.openxmlformats.org/officeDocument/2006/relationships/hyperlink" Target="http://rawgit2.com/VladimirAlexiev/my/master/index.html" TargetMode="External"/><Relationship Id="rId12" Type="http://schemas.openxmlformats.org/officeDocument/2006/relationships/hyperlink" Target="https://github.com/VladimirAlexiev/" TargetMode="External"/><Relationship Id="rId2" Type="http://schemas.openxmlformats.org/officeDocument/2006/relationships/hyperlink" Target="Website" TargetMode="External"/><Relationship Id="rId1" Type="http://schemas.openxmlformats.org/officeDocument/2006/relationships/slideLayout" Target="../slideLayouts/slideLayout6.xml"/><Relationship Id="rId6" Type="http://schemas.openxmlformats.org/officeDocument/2006/relationships/hyperlink" Target="mailto:vladimir.alexiev@ontotext.com" TargetMode="External"/><Relationship Id="rId11" Type="http://schemas.openxmlformats.org/officeDocument/2006/relationships/hyperlink" Target="https://twitter.com/valexiev1" TargetMode="External"/><Relationship Id="rId5" Type="http://schemas.openxmlformats.org/officeDocument/2006/relationships/hyperlink" Target="http://www.capterra.com/database-management-software/reviews/157533/Graph%20DB/Ontotext/new" TargetMode="External"/><Relationship Id="rId10" Type="http://schemas.openxmlformats.org/officeDocument/2006/relationships/hyperlink" Target="https://www.linkedin.com/in/valexiev" TargetMode="External"/><Relationship Id="rId4" Type="http://schemas.openxmlformats.org/officeDocument/2006/relationships/hyperlink" Target="https://twitter.com/ontotext" TargetMode="External"/><Relationship Id="rId9" Type="http://schemas.openxmlformats.org/officeDocument/2006/relationships/hyperlink" Target="http://rawgit2.com/VladimirAlexiev/my/master/cv/Vladimir-Alexiev.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info.cern.ch/Proposal.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ebdatacommons.org/structureddata/2018-12/stats/stats.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ools.wmflabs.org/reasonator/?&amp;q=8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E42C-DDBA-47F8-A5C0-AE6332AAF2DF}"/>
              </a:ext>
            </a:extLst>
          </p:cNvPr>
          <p:cNvSpPr>
            <a:spLocks noGrp="1"/>
          </p:cNvSpPr>
          <p:nvPr>
            <p:ph type="ctrTitle"/>
          </p:nvPr>
        </p:nvSpPr>
        <p:spPr/>
        <p:txBody>
          <a:bodyPr/>
          <a:lstStyle/>
          <a:p>
            <a:r>
              <a:rPr lang="en-US" dirty="0"/>
              <a:t>Semantics </a:t>
            </a:r>
            <a:r>
              <a:rPr lang="en-US"/>
              <a:t>and ML</a:t>
            </a:r>
            <a:endParaRPr lang="bg-BG" dirty="0"/>
          </a:p>
        </p:txBody>
      </p:sp>
      <p:sp>
        <p:nvSpPr>
          <p:cNvPr id="3" name="Subtitle 2">
            <a:extLst>
              <a:ext uri="{FF2B5EF4-FFF2-40B4-BE49-F238E27FC236}">
                <a16:creationId xmlns:a16="http://schemas.microsoft.com/office/drawing/2014/main" id="{BBBE39F8-E7BA-45D0-9E5A-8E731F086AD4}"/>
              </a:ext>
            </a:extLst>
          </p:cNvPr>
          <p:cNvSpPr>
            <a:spLocks noGrp="1"/>
          </p:cNvSpPr>
          <p:nvPr>
            <p:ph type="subTitle" idx="1"/>
          </p:nvPr>
        </p:nvSpPr>
        <p:spPr>
          <a:xfrm>
            <a:off x="680322" y="4394039"/>
            <a:ext cx="8144134" cy="1749066"/>
          </a:xfrm>
        </p:spPr>
        <p:txBody>
          <a:bodyPr>
            <a:normAutofit/>
          </a:bodyPr>
          <a:lstStyle/>
          <a:p>
            <a:r>
              <a:rPr lang="en-GB" dirty="0"/>
              <a:t>Semantic Integration Is What You Do Before The Deep Learning</a:t>
            </a:r>
          </a:p>
          <a:p>
            <a:endParaRPr lang="en-GB" dirty="0"/>
          </a:p>
          <a:p>
            <a:r>
              <a:rPr lang="en-GB" dirty="0"/>
              <a:t>Vladimir Alexiev, Chief Data Architect, </a:t>
            </a:r>
            <a:r>
              <a:rPr lang="en-GB" dirty="0" err="1"/>
              <a:t>Sirma</a:t>
            </a:r>
            <a:r>
              <a:rPr lang="en-GB" dirty="0"/>
              <a:t> AI (Ontotext)</a:t>
            </a:r>
          </a:p>
          <a:p>
            <a:r>
              <a:rPr lang="en-GB" dirty="0"/>
              <a:t>dev.bg Machine Learning seminar, 13 May 2019, Sofia</a:t>
            </a:r>
            <a:endParaRPr lang="bg-BG" dirty="0"/>
          </a:p>
        </p:txBody>
      </p:sp>
    </p:spTree>
    <p:extLst>
      <p:ext uri="{BB962C8B-B14F-4D97-AF65-F5344CB8AC3E}">
        <p14:creationId xmlns:p14="http://schemas.microsoft.com/office/powerpoint/2010/main" val="347985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79ED1-2C93-4412-9A0E-6B50176A66BA}"/>
              </a:ext>
            </a:extLst>
          </p:cNvPr>
          <p:cNvSpPr>
            <a:spLocks noGrp="1"/>
          </p:cNvSpPr>
          <p:nvPr>
            <p:ph type="title"/>
          </p:nvPr>
        </p:nvSpPr>
        <p:spPr/>
        <p:txBody>
          <a:bodyPr/>
          <a:lstStyle/>
          <a:p>
            <a:r>
              <a:rPr lang="en-US" dirty="0"/>
              <a:t>Google Knowledge Graph</a:t>
            </a:r>
            <a:endParaRPr lang="en-GB" dirty="0"/>
          </a:p>
        </p:txBody>
      </p:sp>
      <p:pic>
        <p:nvPicPr>
          <p:cNvPr id="7" name="Picture 1">
            <a:extLst>
              <a:ext uri="{FF2B5EF4-FFF2-40B4-BE49-F238E27FC236}">
                <a16:creationId xmlns:a16="http://schemas.microsoft.com/office/drawing/2014/main" id="{AD7E0118-435D-4A2A-819E-9D1764E26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1760840"/>
            <a:ext cx="3452812"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B8967744-336E-4010-8039-81A9C352B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845" y="1685925"/>
            <a:ext cx="3589337"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67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E03D-BE85-41D2-9FFD-EC98AC2094B8}"/>
              </a:ext>
            </a:extLst>
          </p:cNvPr>
          <p:cNvSpPr>
            <a:spLocks noGrp="1"/>
          </p:cNvSpPr>
          <p:nvPr>
            <p:ph type="title"/>
          </p:nvPr>
        </p:nvSpPr>
        <p:spPr/>
        <p:txBody>
          <a:bodyPr/>
          <a:lstStyle/>
          <a:p>
            <a:r>
              <a:rPr lang="en-US" dirty="0"/>
              <a:t>Everybody is Building a KG!</a:t>
            </a:r>
            <a:br>
              <a:rPr lang="en-US" dirty="0"/>
            </a:br>
            <a:r>
              <a:rPr lang="en-US" sz="2400" dirty="0">
                <a:hlinkClick r:id="rId2"/>
              </a:rPr>
              <a:t>KG Conference</a:t>
            </a:r>
            <a:r>
              <a:rPr lang="en-US" sz="2400" dirty="0"/>
              <a:t>, 7-8 May, Columbia, NY</a:t>
            </a:r>
            <a:endParaRPr lang="en-GB" sz="2400" dirty="0"/>
          </a:p>
        </p:txBody>
      </p:sp>
      <p:sp>
        <p:nvSpPr>
          <p:cNvPr id="3" name="Content Placeholder 2">
            <a:extLst>
              <a:ext uri="{FF2B5EF4-FFF2-40B4-BE49-F238E27FC236}">
                <a16:creationId xmlns:a16="http://schemas.microsoft.com/office/drawing/2014/main" id="{F4071290-9F89-4DA0-87CD-9EEF475B4990}"/>
              </a:ext>
            </a:extLst>
          </p:cNvPr>
          <p:cNvSpPr>
            <a:spLocks noGrp="1"/>
          </p:cNvSpPr>
          <p:nvPr>
            <p:ph sz="half" idx="1"/>
          </p:nvPr>
        </p:nvSpPr>
        <p:spPr>
          <a:xfrm>
            <a:off x="-1" y="1971840"/>
            <a:ext cx="6400801" cy="4648035"/>
          </a:xfrm>
        </p:spPr>
        <p:txBody>
          <a:bodyPr>
            <a:normAutofit/>
          </a:bodyPr>
          <a:lstStyle/>
          <a:p>
            <a:r>
              <a:rPr lang="en-GB" sz="1000" dirty="0"/>
              <a:t>Digital Commerce</a:t>
            </a:r>
          </a:p>
          <a:p>
            <a:pPr lvl="1"/>
            <a:r>
              <a:rPr lang="en-GB" sz="1000" dirty="0"/>
              <a:t>Airbnb - Knowledge Graph at Airbnb</a:t>
            </a:r>
          </a:p>
          <a:p>
            <a:pPr lvl="1"/>
            <a:r>
              <a:rPr lang="en-GB" sz="1000" dirty="0"/>
              <a:t>Amazon - Deep Learning for Knowledge Extraction and Integration to build the Amazon Product Graph</a:t>
            </a:r>
          </a:p>
          <a:p>
            <a:pPr lvl="1"/>
            <a:r>
              <a:rPr lang="en-GB" sz="1000" dirty="0"/>
              <a:t>Uber - Building an Enterprise Knowledge Graph at Uber: Lessons from Reality</a:t>
            </a:r>
          </a:p>
          <a:p>
            <a:pPr lvl="1"/>
            <a:r>
              <a:rPr lang="en-GB" sz="1000" dirty="0"/>
              <a:t>Pitney Bowes - Intelligent Customer Service Using Knowledge Graphs</a:t>
            </a:r>
          </a:p>
          <a:p>
            <a:r>
              <a:rPr lang="en-GB" sz="1000" dirty="0"/>
              <a:t>Financial Services</a:t>
            </a:r>
          </a:p>
          <a:p>
            <a:pPr lvl="1"/>
            <a:r>
              <a:rPr lang="en-GB" sz="1000" dirty="0"/>
              <a:t>Causality Link - A Perspective on the Reasoning Power of Knowledge Graphs</a:t>
            </a:r>
          </a:p>
          <a:p>
            <a:pPr lvl="1"/>
            <a:r>
              <a:rPr lang="en-GB" sz="1000" dirty="0"/>
              <a:t>Capital One - Knowledge Graph Pilot Provides Value</a:t>
            </a:r>
          </a:p>
          <a:p>
            <a:pPr lvl="1"/>
            <a:r>
              <a:rPr lang="en-GB" sz="1000" dirty="0"/>
              <a:t>Goldman Sachs - Pythia: the Goldman Sachs Social Graph</a:t>
            </a:r>
          </a:p>
          <a:p>
            <a:pPr lvl="1"/>
            <a:r>
              <a:rPr lang="en-GB" sz="1000" dirty="0" err="1"/>
              <a:t>TigerGraph</a:t>
            </a:r>
            <a:r>
              <a:rPr lang="en-GB" sz="1000" dirty="0"/>
              <a:t> - </a:t>
            </a:r>
            <a:r>
              <a:rPr lang="en-GB" sz="1000" dirty="0" err="1"/>
              <a:t>Analyzing</a:t>
            </a:r>
            <a:r>
              <a:rPr lang="en-GB" sz="1000" dirty="0"/>
              <a:t> Time-varying Transitive Risk in Swap Networks using Graphs</a:t>
            </a:r>
          </a:p>
          <a:p>
            <a:pPr lvl="1"/>
            <a:r>
              <a:rPr lang="en-GB" sz="1000" dirty="0" err="1"/>
              <a:t>Refinitiv</a:t>
            </a:r>
            <a:r>
              <a:rPr lang="en-GB" sz="1000" dirty="0"/>
              <a:t> Financial - Practical Use Cases and Challenges to Implement Graphs in Financial Services: Combating Financial Crime</a:t>
            </a:r>
          </a:p>
          <a:p>
            <a:pPr lvl="1"/>
            <a:r>
              <a:rPr lang="en-GB" sz="1000" dirty="0"/>
              <a:t>Wells Fargo - Knowledge Graphs and AI: The Future of Financial Data</a:t>
            </a:r>
          </a:p>
          <a:p>
            <a:r>
              <a:rPr lang="en-GB" sz="1000" dirty="0"/>
              <a:t>Forensics</a:t>
            </a:r>
          </a:p>
          <a:p>
            <a:pPr lvl="1"/>
            <a:r>
              <a:rPr lang="en-GB" sz="1000" dirty="0"/>
              <a:t>OCCRP - Using Graphs and Data Integration to Track Organised Crime</a:t>
            </a:r>
          </a:p>
          <a:p>
            <a:pPr lvl="1"/>
            <a:r>
              <a:rPr lang="en-GB" sz="1000" dirty="0"/>
              <a:t>Enigma.io - Impact and Insights from Public Data: Fighting Money Laundering by Linking and Resolving Entities</a:t>
            </a:r>
          </a:p>
          <a:p>
            <a:pPr lvl="1"/>
            <a:r>
              <a:rPr lang="en-GB" sz="1000" dirty="0" err="1"/>
              <a:t>Refinitiv</a:t>
            </a:r>
            <a:r>
              <a:rPr lang="en-GB" sz="1000" dirty="0"/>
              <a:t> Financial - Practical Use Cases and Challenges to Implement Graphs in Financial Services: Combating Financial Crime</a:t>
            </a:r>
          </a:p>
        </p:txBody>
      </p:sp>
      <p:sp>
        <p:nvSpPr>
          <p:cNvPr id="4" name="Content Placeholder 3">
            <a:extLst>
              <a:ext uri="{FF2B5EF4-FFF2-40B4-BE49-F238E27FC236}">
                <a16:creationId xmlns:a16="http://schemas.microsoft.com/office/drawing/2014/main" id="{FA40CC8F-2B92-48E7-97B5-C88779075706}"/>
              </a:ext>
            </a:extLst>
          </p:cNvPr>
          <p:cNvSpPr>
            <a:spLocks noGrp="1"/>
          </p:cNvSpPr>
          <p:nvPr>
            <p:ph sz="half" idx="2"/>
          </p:nvPr>
        </p:nvSpPr>
        <p:spPr>
          <a:xfrm>
            <a:off x="6527408" y="696540"/>
            <a:ext cx="4984271" cy="5494709"/>
          </a:xfrm>
        </p:spPr>
        <p:txBody>
          <a:bodyPr>
            <a:noAutofit/>
          </a:bodyPr>
          <a:lstStyle/>
          <a:p>
            <a:endParaRPr lang="en-GB" sz="1000" dirty="0"/>
          </a:p>
          <a:p>
            <a:r>
              <a:rPr lang="en-GB" sz="1000" dirty="0"/>
              <a:t>Health Care, Government, Supply Chain, Libraries</a:t>
            </a:r>
          </a:p>
          <a:p>
            <a:pPr lvl="1"/>
            <a:r>
              <a:rPr lang="en-GB" sz="1000" dirty="0"/>
              <a:t>AstraZeneca - Fair Data Knowledge Graphs (From Theory to Practice)</a:t>
            </a:r>
          </a:p>
          <a:p>
            <a:pPr lvl="1"/>
            <a:r>
              <a:rPr lang="en-GB" sz="1000" dirty="0"/>
              <a:t>Montefiore Hospital - The Chasm of a Million Analytics, and How to Bridge it?</a:t>
            </a:r>
          </a:p>
          <a:p>
            <a:pPr lvl="1"/>
            <a:r>
              <a:rPr lang="en-GB" sz="1000" dirty="0"/>
              <a:t>United Nations - A Graph as a Means to Store Unpredictable Knowledge – A Practical Implementation</a:t>
            </a:r>
          </a:p>
          <a:p>
            <a:pPr lvl="1"/>
            <a:r>
              <a:rPr lang="en-GB" sz="1000" dirty="0"/>
              <a:t>JSTOR Labs - Why </a:t>
            </a:r>
            <a:r>
              <a:rPr lang="en-GB" sz="1000" dirty="0" err="1"/>
              <a:t>Wikibase</a:t>
            </a:r>
            <a:r>
              <a:rPr lang="en-GB" sz="1000" dirty="0"/>
              <a:t>? Why not?</a:t>
            </a:r>
          </a:p>
          <a:p>
            <a:pPr lvl="1"/>
            <a:r>
              <a:rPr lang="en-GB" sz="1000" dirty="0" err="1"/>
              <a:t>Eccenca</a:t>
            </a:r>
            <a:r>
              <a:rPr lang="en-GB" sz="1000" dirty="0"/>
              <a:t> - Knowledge Graph for Digital Transformation in the Supply-Chain</a:t>
            </a:r>
          </a:p>
          <a:p>
            <a:pPr lvl="1"/>
            <a:r>
              <a:rPr lang="en-GB" sz="1000" dirty="0"/>
              <a:t>German National Library of Science and Technology - Creating a knowledge graph based Enterprise Innovation Architecture</a:t>
            </a:r>
          </a:p>
          <a:p>
            <a:endParaRPr lang="en-GB" sz="1000" dirty="0"/>
          </a:p>
          <a:p>
            <a:r>
              <a:rPr lang="en-GB" sz="1000" dirty="0"/>
              <a:t>How To...</a:t>
            </a:r>
          </a:p>
          <a:p>
            <a:pPr lvl="1"/>
            <a:r>
              <a:rPr lang="en-GB" sz="1000" dirty="0" err="1"/>
              <a:t>Diffbot</a:t>
            </a:r>
            <a:r>
              <a:rPr lang="en-GB" sz="1000" dirty="0"/>
              <a:t> - Knowledge Graphs for AI</a:t>
            </a:r>
          </a:p>
          <a:p>
            <a:pPr lvl="1"/>
            <a:r>
              <a:rPr lang="en-GB" sz="1000" dirty="0"/>
              <a:t>Accenture Labs - Using a Domain Knowledge Graph to Manage AI at Scale</a:t>
            </a:r>
          </a:p>
          <a:p>
            <a:pPr lvl="1"/>
            <a:r>
              <a:rPr lang="en-GB" sz="1000" dirty="0" err="1"/>
              <a:t>Capsenta</a:t>
            </a:r>
            <a:r>
              <a:rPr lang="en-GB" sz="1000" dirty="0"/>
              <a:t> - Designing and Building Enterprise Knowledge Graphs from Relational Databases in the Real World</a:t>
            </a:r>
          </a:p>
          <a:p>
            <a:pPr lvl="1"/>
            <a:r>
              <a:rPr lang="en-GB" sz="1000" dirty="0"/>
              <a:t>Google AI - Wikidata, Knowledge Graphs, and Beyond</a:t>
            </a:r>
          </a:p>
          <a:p>
            <a:pPr lvl="1"/>
            <a:r>
              <a:rPr lang="en-GB" sz="1000" dirty="0"/>
              <a:t>IBM Research - Extending Knowledge Graphs using Distantly Supervised Deep Nets</a:t>
            </a:r>
          </a:p>
          <a:p>
            <a:pPr lvl="1"/>
            <a:r>
              <a:rPr lang="en-GB" sz="1000" dirty="0"/>
              <a:t>Microsoft - Building a Large-scale, Accurate and Fresh Knowledge Graph</a:t>
            </a:r>
          </a:p>
          <a:p>
            <a:pPr lvl="1"/>
            <a:r>
              <a:rPr lang="en-GB" sz="1000" dirty="0"/>
              <a:t>Neo4J - A Real-World Guide to Building Your Knowledge Graphs</a:t>
            </a:r>
          </a:p>
          <a:p>
            <a:pPr lvl="1"/>
            <a:r>
              <a:rPr lang="en-GB" sz="1000" dirty="0" err="1"/>
              <a:t>Collibra</a:t>
            </a:r>
            <a:r>
              <a:rPr lang="en-GB" sz="1000" dirty="0"/>
              <a:t> - </a:t>
            </a:r>
            <a:r>
              <a:rPr lang="en-GB" sz="1000" dirty="0" err="1"/>
              <a:t>Collibra's</a:t>
            </a:r>
            <a:r>
              <a:rPr lang="en-GB" sz="1000" dirty="0"/>
              <a:t> Context Graph</a:t>
            </a:r>
          </a:p>
          <a:p>
            <a:pPr lvl="1"/>
            <a:r>
              <a:rPr lang="en-GB" sz="1000" dirty="0"/>
              <a:t>Ontotext - How Analytics on Big Knowledge Graphs Help Data Linking: Company Importance and Similarity Demo</a:t>
            </a:r>
          </a:p>
          <a:p>
            <a:endParaRPr lang="en-GB" sz="1000" dirty="0"/>
          </a:p>
        </p:txBody>
      </p:sp>
      <p:pic>
        <p:nvPicPr>
          <p:cNvPr id="8" name="Picture 7">
            <a:extLst>
              <a:ext uri="{FF2B5EF4-FFF2-40B4-BE49-F238E27FC236}">
                <a16:creationId xmlns:a16="http://schemas.microsoft.com/office/drawing/2014/main" id="{4D6DED71-705F-4B13-ADD4-9560AD405B9F}"/>
              </a:ext>
            </a:extLst>
          </p:cNvPr>
          <p:cNvPicPr>
            <a:picLocks noChangeAspect="1"/>
          </p:cNvPicPr>
          <p:nvPr/>
        </p:nvPicPr>
        <p:blipFill>
          <a:blip r:embed="rId3"/>
          <a:stretch>
            <a:fillRect/>
          </a:stretch>
        </p:blipFill>
        <p:spPr>
          <a:xfrm>
            <a:off x="10294182" y="6051344"/>
            <a:ext cx="1897818" cy="806656"/>
          </a:xfrm>
          <a:prstGeom prst="rect">
            <a:avLst/>
          </a:prstGeom>
        </p:spPr>
      </p:pic>
    </p:spTree>
    <p:extLst>
      <p:ext uri="{BB962C8B-B14F-4D97-AF65-F5344CB8AC3E}">
        <p14:creationId xmlns:p14="http://schemas.microsoft.com/office/powerpoint/2010/main" val="39274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B5B9-8442-474C-A9F4-AE733852067B}"/>
              </a:ext>
            </a:extLst>
          </p:cNvPr>
          <p:cNvSpPr>
            <a:spLocks noGrp="1"/>
          </p:cNvSpPr>
          <p:nvPr>
            <p:ph type="title"/>
          </p:nvPr>
        </p:nvSpPr>
        <p:spPr>
          <a:xfrm>
            <a:off x="680321" y="0"/>
            <a:ext cx="9613861" cy="1080938"/>
          </a:xfrm>
        </p:spPr>
        <p:txBody>
          <a:bodyPr/>
          <a:lstStyle/>
          <a:p>
            <a:r>
              <a:rPr lang="en-US" dirty="0"/>
              <a:t>KG &amp; ML Literature &amp; Seminars</a:t>
            </a:r>
            <a:endParaRPr lang="en-GB" dirty="0"/>
          </a:p>
        </p:txBody>
      </p:sp>
      <p:sp>
        <p:nvSpPr>
          <p:cNvPr id="6" name="Content Placeholder 5">
            <a:extLst>
              <a:ext uri="{FF2B5EF4-FFF2-40B4-BE49-F238E27FC236}">
                <a16:creationId xmlns:a16="http://schemas.microsoft.com/office/drawing/2014/main" id="{254DDB36-3CE5-4FFE-80F2-9DC339BDB2A7}"/>
              </a:ext>
            </a:extLst>
          </p:cNvPr>
          <p:cNvSpPr>
            <a:spLocks noGrp="1"/>
          </p:cNvSpPr>
          <p:nvPr>
            <p:ph idx="1"/>
          </p:nvPr>
        </p:nvSpPr>
        <p:spPr>
          <a:xfrm>
            <a:off x="263770" y="847767"/>
            <a:ext cx="11152164" cy="5162466"/>
          </a:xfrm>
        </p:spPr>
        <p:txBody>
          <a:bodyPr>
            <a:normAutofit fontScale="70000" lnSpcReduction="20000"/>
          </a:bodyPr>
          <a:lstStyle/>
          <a:p>
            <a:r>
              <a:rPr lang="en-GB" dirty="0">
                <a:hlinkClick r:id="rId2"/>
              </a:rPr>
              <a:t>Knowledge Graphs: New Directions for Knowledge Representation on the Semantic Web</a:t>
            </a:r>
            <a:r>
              <a:rPr lang="en-GB" dirty="0"/>
              <a:t>. </a:t>
            </a:r>
          </a:p>
          <a:p>
            <a:pPr lvl="1"/>
            <a:r>
              <a:rPr lang="en-GB" dirty="0" err="1"/>
              <a:t>Dagstuhl</a:t>
            </a:r>
            <a:r>
              <a:rPr lang="en-GB" dirty="0"/>
              <a:t> Seminar 18371, Mar 2019</a:t>
            </a:r>
          </a:p>
          <a:p>
            <a:pPr lvl="1"/>
            <a:r>
              <a:rPr lang="en-GB" dirty="0"/>
              <a:t>Grand Challenges: structure of knowledge &amp; data and scale</a:t>
            </a:r>
          </a:p>
          <a:p>
            <a:pPr lvl="1"/>
            <a:r>
              <a:rPr lang="en-GB" dirty="0"/>
              <a:t>Creation of Knowledge Graphs</a:t>
            </a:r>
          </a:p>
          <a:p>
            <a:pPr lvl="1"/>
            <a:r>
              <a:rPr lang="en-GB" dirty="0"/>
              <a:t>Knowledge Integration at Scale</a:t>
            </a:r>
          </a:p>
          <a:p>
            <a:pPr lvl="1"/>
            <a:r>
              <a:rPr lang="en-GB" dirty="0"/>
              <a:t>Knowledge Dynamics and Evolution</a:t>
            </a:r>
          </a:p>
          <a:p>
            <a:pPr lvl="1"/>
            <a:r>
              <a:rPr lang="en-GB" dirty="0"/>
              <a:t>Evaluation of Knowledge Graphs</a:t>
            </a:r>
          </a:p>
          <a:p>
            <a:pPr lvl="1"/>
            <a:r>
              <a:rPr lang="en-GB" dirty="0"/>
              <a:t>Combining Graph Queries with Graph Analysis</a:t>
            </a:r>
          </a:p>
          <a:p>
            <a:pPr lvl="1"/>
            <a:r>
              <a:rPr lang="en-GB" dirty="0"/>
              <a:t>(Re)Defining Knowledge Graphs</a:t>
            </a:r>
          </a:p>
          <a:p>
            <a:pPr lvl="1"/>
            <a:r>
              <a:rPr lang="en-GB" dirty="0"/>
              <a:t>NLP and Knowledge Graphs</a:t>
            </a:r>
          </a:p>
          <a:p>
            <a:pPr lvl="1"/>
            <a:r>
              <a:rPr lang="en-GB" dirty="0"/>
              <a:t>ML and Knowledge Graphs</a:t>
            </a:r>
          </a:p>
          <a:p>
            <a:pPr lvl="1"/>
            <a:r>
              <a:rPr lang="en-GB" dirty="0"/>
              <a:t>Human and Social Factors of Knowledge Graphs</a:t>
            </a:r>
          </a:p>
          <a:p>
            <a:pPr lvl="1"/>
            <a:r>
              <a:rPr lang="en-GB" dirty="0"/>
              <a:t>Applications of Knowledge Graphs</a:t>
            </a:r>
          </a:p>
          <a:p>
            <a:pPr lvl="1"/>
            <a:r>
              <a:rPr lang="en-GB" dirty="0"/>
              <a:t>Knowledge Graphs and the Web</a:t>
            </a:r>
          </a:p>
          <a:p>
            <a:r>
              <a:rPr lang="en-GB" dirty="0">
                <a:hlinkClick r:id="rId3"/>
              </a:rPr>
              <a:t>Deep Learning for the Masses (… and The Semantic Layer)</a:t>
            </a:r>
            <a:r>
              <a:rPr lang="en-GB" dirty="0"/>
              <a:t>, </a:t>
            </a:r>
            <a:r>
              <a:rPr lang="pt-BR" dirty="0"/>
              <a:t>Favio Vázquez, Nov 20, 2018</a:t>
            </a:r>
            <a:endParaRPr lang="en-GB" dirty="0"/>
          </a:p>
          <a:p>
            <a:pPr lvl="1"/>
            <a:r>
              <a:rPr lang="en-US" dirty="0"/>
              <a:t>Acknowledgement: my title is stolen from this blog post</a:t>
            </a:r>
          </a:p>
          <a:p>
            <a:r>
              <a:rPr lang="en-GB" dirty="0"/>
              <a:t>4th Workshop on </a:t>
            </a:r>
            <a:r>
              <a:rPr lang="en-GB" dirty="0">
                <a:hlinkClick r:id="rId4"/>
              </a:rPr>
              <a:t>Semantic Deep Learning</a:t>
            </a:r>
            <a:r>
              <a:rPr lang="en-GB" dirty="0"/>
              <a:t> (SemDeep-4) at </a:t>
            </a:r>
            <a:r>
              <a:rPr lang="en-GB" dirty="0">
                <a:hlinkClick r:id="rId5" tooltip="http://iswc2018.semanticweb.org/workshops-tutorials/#event-10"/>
              </a:rPr>
              <a:t>ISWC 2018</a:t>
            </a:r>
            <a:endParaRPr lang="en-GB" dirty="0"/>
          </a:p>
          <a:p>
            <a:r>
              <a:rPr lang="en-GB" dirty="0"/>
              <a:t>Big Data Semantics. Journal on Data Semantics, Apr 2018. DOI: </a:t>
            </a:r>
            <a:r>
              <a:rPr lang="en-GB" dirty="0">
                <a:hlinkClick r:id="rId6" tooltip="http://sci-hub.tw/10.1007/s13740-018-0086-2."/>
              </a:rPr>
              <a:t>10.1007/s13740-018-0086-2</a:t>
            </a:r>
            <a:r>
              <a:rPr lang="en-GB" dirty="0"/>
              <a:t> </a:t>
            </a:r>
          </a:p>
          <a:p>
            <a:r>
              <a:rPr lang="en-GB" dirty="0"/>
              <a:t>Forbes: </a:t>
            </a:r>
            <a:r>
              <a:rPr lang="en-GB" dirty="0">
                <a:hlinkClick r:id="rId7"/>
              </a:rPr>
              <a:t>Why Machine Learning Needs Semantics Not Just Statistics</a:t>
            </a:r>
            <a:r>
              <a:rPr lang="en-GB" dirty="0"/>
              <a:t> (Jan 2019)</a:t>
            </a:r>
          </a:p>
          <a:p>
            <a:r>
              <a:rPr lang="en-GB" dirty="0"/>
              <a:t>Wired: </a:t>
            </a:r>
            <a:r>
              <a:rPr lang="en-GB" dirty="0">
                <a:hlinkClick r:id="rId8"/>
              </a:rPr>
              <a:t>Amazon Alexa and the Search for the One Perfect Answer</a:t>
            </a:r>
            <a:r>
              <a:rPr lang="en-GB" dirty="0"/>
              <a:t> (Feb 2019)</a:t>
            </a:r>
          </a:p>
          <a:p>
            <a:endParaRPr lang="en-GB" dirty="0"/>
          </a:p>
          <a:p>
            <a:endParaRPr lang="en-GB" dirty="0"/>
          </a:p>
        </p:txBody>
      </p:sp>
    </p:spTree>
    <p:extLst>
      <p:ext uri="{BB962C8B-B14F-4D97-AF65-F5344CB8AC3E}">
        <p14:creationId xmlns:p14="http://schemas.microsoft.com/office/powerpoint/2010/main" val="133831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6">
            <a:extLst>
              <a:ext uri="{FF2B5EF4-FFF2-40B4-BE49-F238E27FC236}">
                <a16:creationId xmlns:a16="http://schemas.microsoft.com/office/drawing/2014/main" id="{B96665F2-10B4-417C-A09E-6D518EE8DEEB}"/>
              </a:ext>
            </a:extLst>
          </p:cNvPr>
          <p:cNvSpPr>
            <a:spLocks noGrp="1" noChangeArrowheads="1"/>
          </p:cNvSpPr>
          <p:nvPr>
            <p:ph type="title"/>
          </p:nvPr>
        </p:nvSpPr>
        <p:spPr bwMode="auto">
          <a:xfrm>
            <a:off x="749300" y="393700"/>
            <a:ext cx="9601200" cy="966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GB" altLang="en-US" dirty="0"/>
              <a:t>Thomson Reuters </a:t>
            </a:r>
            <a:r>
              <a:rPr lang="en-GB" altLang="en-US" dirty="0" err="1">
                <a:hlinkClick r:id="rId2"/>
              </a:rPr>
              <a:t>permid</a:t>
            </a:r>
            <a:r>
              <a:rPr lang="en-GB" altLang="en-US" dirty="0"/>
              <a:t> Company Graph</a:t>
            </a:r>
          </a:p>
        </p:txBody>
      </p:sp>
      <p:pic>
        <p:nvPicPr>
          <p:cNvPr id="18435" name="Picture 5">
            <a:extLst>
              <a:ext uri="{FF2B5EF4-FFF2-40B4-BE49-F238E27FC236}">
                <a16:creationId xmlns:a16="http://schemas.microsoft.com/office/drawing/2014/main" id="{820180F9-C649-415A-8DBC-BF053DDC7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0403"/>
          <a:stretch>
            <a:fillRect/>
          </a:stretch>
        </p:blipFill>
        <p:spPr bwMode="auto">
          <a:xfrm>
            <a:off x="674687" y="1179853"/>
            <a:ext cx="10574337" cy="567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6">
            <a:extLst>
              <a:ext uri="{FF2B5EF4-FFF2-40B4-BE49-F238E27FC236}">
                <a16:creationId xmlns:a16="http://schemas.microsoft.com/office/drawing/2014/main" id="{373BB997-5059-49AF-A595-3B9A8E311D49}"/>
              </a:ext>
            </a:extLst>
          </p:cNvPr>
          <p:cNvSpPr>
            <a:spLocks noGrp="1" noChangeArrowheads="1"/>
          </p:cNvSpPr>
          <p:nvPr>
            <p:ph type="title"/>
          </p:nvPr>
        </p:nvSpPr>
        <p:spPr>
          <a:xfrm>
            <a:off x="680321" y="0"/>
            <a:ext cx="9613861" cy="1080938"/>
          </a:xfrm>
        </p:spPr>
        <p:txBody>
          <a:bodyPr/>
          <a:lstStyle/>
          <a:p>
            <a:r>
              <a:rPr lang="en-GB" altLang="en-US" dirty="0"/>
              <a:t>Microsoft </a:t>
            </a:r>
            <a:r>
              <a:rPr lang="en-GB" altLang="en-US" dirty="0">
                <a:hlinkClick r:id="rId2"/>
              </a:rPr>
              <a:t>Academic Graph</a:t>
            </a:r>
            <a:endParaRPr lang="en-GB" altLang="en-US" dirty="0"/>
          </a:p>
        </p:txBody>
      </p:sp>
      <p:pic>
        <p:nvPicPr>
          <p:cNvPr id="19459" name="Picture 1">
            <a:extLst>
              <a:ext uri="{FF2B5EF4-FFF2-40B4-BE49-F238E27FC236}">
                <a16:creationId xmlns:a16="http://schemas.microsoft.com/office/drawing/2014/main" id="{D0EBAFAD-E945-4FC1-A7C5-01C77CFAC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871466"/>
            <a:ext cx="9991724" cy="5986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01F1-5098-45FA-B12E-9449EAF13EEA}"/>
              </a:ext>
            </a:extLst>
          </p:cNvPr>
          <p:cNvSpPr>
            <a:spLocks noGrp="1"/>
          </p:cNvSpPr>
          <p:nvPr>
            <p:ph type="title"/>
          </p:nvPr>
        </p:nvSpPr>
        <p:spPr>
          <a:xfrm>
            <a:off x="689846" y="0"/>
            <a:ext cx="9613861" cy="1080938"/>
          </a:xfrm>
        </p:spPr>
        <p:txBody>
          <a:bodyPr/>
          <a:lstStyle/>
          <a:p>
            <a:r>
              <a:rPr lang="en-US" dirty="0"/>
              <a:t>Semantic Scholar: search</a:t>
            </a:r>
            <a:endParaRPr lang="en-GB" dirty="0"/>
          </a:p>
        </p:txBody>
      </p:sp>
      <p:pic>
        <p:nvPicPr>
          <p:cNvPr id="1026" name="Picture 2" descr="https://lh4.googleusercontent.com/49AfkkJGINnqXaRUWtMNjvyumqv9yqlXlh_oUoKjJ4ZQdL9Hnr9cX_0NkMwnhGpFeG1psyeZjLbrrUNa3ayqiiOwRbzjuCQUxFIiMGQRolUZHGKW1nFihssLi_d6b7B38dLgc0oVMoo">
            <a:extLst>
              <a:ext uri="{FF2B5EF4-FFF2-40B4-BE49-F238E27FC236}">
                <a16:creationId xmlns:a16="http://schemas.microsoft.com/office/drawing/2014/main" id="{07A3C607-6DAA-4D6A-B4CC-8F61219EA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402" y="990601"/>
            <a:ext cx="8048661"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8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0309-782B-448F-99E3-7775C28CC4D6}"/>
              </a:ext>
            </a:extLst>
          </p:cNvPr>
          <p:cNvSpPr>
            <a:spLocks noGrp="1"/>
          </p:cNvSpPr>
          <p:nvPr>
            <p:ph type="title"/>
          </p:nvPr>
        </p:nvSpPr>
        <p:spPr>
          <a:xfrm>
            <a:off x="680321" y="0"/>
            <a:ext cx="9613861" cy="1080938"/>
          </a:xfrm>
        </p:spPr>
        <p:txBody>
          <a:bodyPr/>
          <a:lstStyle/>
          <a:p>
            <a:r>
              <a:rPr lang="en-US" dirty="0"/>
              <a:t>Semantic Scholar: Author Page</a:t>
            </a:r>
            <a:endParaRPr lang="en-GB" dirty="0"/>
          </a:p>
        </p:txBody>
      </p:sp>
      <p:pic>
        <p:nvPicPr>
          <p:cNvPr id="10242" name="Picture 2" descr="https://lh5.googleusercontent.com/5lC7fF5-LNy0BtjvUlst6fmMlh3_suZexZW27uxYxvTfRDzefbwwSW8VSJSsbS0-nE_H1bn8BVuVvqHX6uhUZkTY34dyMx0t4yMXvEP8BHN5MUKEAG_6Mc3BqxK7eVVbzdYXG3P1V1w">
            <a:extLst>
              <a:ext uri="{FF2B5EF4-FFF2-40B4-BE49-F238E27FC236}">
                <a16:creationId xmlns:a16="http://schemas.microsoft.com/office/drawing/2014/main" id="{1A669D90-19E1-4303-B4F0-85ED64BF5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957" y="902135"/>
            <a:ext cx="8531225" cy="595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A874-BCB7-4AAB-BC1D-88822E956265}"/>
              </a:ext>
            </a:extLst>
          </p:cNvPr>
          <p:cNvSpPr>
            <a:spLocks noGrp="1"/>
          </p:cNvSpPr>
          <p:nvPr>
            <p:ph type="title"/>
          </p:nvPr>
        </p:nvSpPr>
        <p:spPr>
          <a:xfrm>
            <a:off x="680321" y="0"/>
            <a:ext cx="9613861" cy="1080938"/>
          </a:xfrm>
        </p:spPr>
        <p:txBody>
          <a:bodyPr/>
          <a:lstStyle/>
          <a:p>
            <a:r>
              <a:rPr lang="en-US" dirty="0"/>
              <a:t>Semantic Scholar: Topic Page</a:t>
            </a:r>
            <a:endParaRPr lang="en-GB" dirty="0"/>
          </a:p>
        </p:txBody>
      </p:sp>
      <p:pic>
        <p:nvPicPr>
          <p:cNvPr id="11266" name="Picture 2" descr="https://lh6.googleusercontent.com/4apF6TnykuH3gwF1IRjpspU84EOuMsfqyJ3YcBJ5zqpe8I2JzJOq_-Txi3H0PIdhTJS8zG2vkuIeQKGkBSVi9byrI1TDkMIiTr0InGDO3fh_jHq35dymGtBCdGP5IY651oeBngerums">
            <a:extLst>
              <a:ext uri="{FF2B5EF4-FFF2-40B4-BE49-F238E27FC236}">
                <a16:creationId xmlns:a16="http://schemas.microsoft.com/office/drawing/2014/main" id="{9A565196-D6A1-4517-8608-ABC184089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243" y="804111"/>
            <a:ext cx="8545513" cy="605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4503-DC6D-490C-88D2-8BE613E6B31B}"/>
              </a:ext>
            </a:extLst>
          </p:cNvPr>
          <p:cNvSpPr>
            <a:spLocks noGrp="1"/>
          </p:cNvSpPr>
          <p:nvPr>
            <p:ph type="title"/>
          </p:nvPr>
        </p:nvSpPr>
        <p:spPr>
          <a:xfrm>
            <a:off x="596387" y="21553"/>
            <a:ext cx="9613861" cy="1080938"/>
          </a:xfrm>
        </p:spPr>
        <p:txBody>
          <a:bodyPr/>
          <a:lstStyle/>
          <a:p>
            <a:r>
              <a:rPr lang="en-US" dirty="0"/>
              <a:t>Wikidata Scholia: </a:t>
            </a:r>
            <a:r>
              <a:rPr lang="en-US" dirty="0">
                <a:hlinkClick r:id="rId2"/>
              </a:rPr>
              <a:t>comparing authors</a:t>
            </a:r>
            <a:endParaRPr lang="en-GB" dirty="0"/>
          </a:p>
        </p:txBody>
      </p:sp>
      <p:sp>
        <p:nvSpPr>
          <p:cNvPr id="4" name="Rectangle 1">
            <a:extLst>
              <a:ext uri="{FF2B5EF4-FFF2-40B4-BE49-F238E27FC236}">
                <a16:creationId xmlns:a16="http://schemas.microsoft.com/office/drawing/2014/main" id="{CF208E67-2BC5-44DE-8E35-7D38845E88E0}"/>
              </a:ext>
            </a:extLst>
          </p:cNvPr>
          <p:cNvSpPr>
            <a:spLocks noChangeArrowheads="1"/>
          </p:cNvSpPr>
          <p:nvPr/>
        </p:nvSpPr>
        <p:spPr bwMode="auto">
          <a:xfrm>
            <a:off x="-2160026" y="-19926568"/>
            <a:ext cx="5512826" cy="4818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a:ln>
                  <a:noFill/>
                </a:ln>
                <a:solidFill>
                  <a:srgbClr val="F04E23"/>
                </a:solidFill>
                <a:effectLst/>
                <a:latin typeface="Calibri" panose="020F0502020204030204" pitchFamily="34" charset="0"/>
                <a:cs typeface="Calibri" panose="020F0502020204030204" pitchFamily="34" charset="0"/>
              </a:rPr>
              <a:t>Scholia Example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a:ln>
                  <a:noFill/>
                </a:ln>
                <a:solidFill>
                  <a:srgbClr val="003964"/>
                </a:solidFill>
                <a:effectLst/>
                <a:latin typeface="Calibri" panose="020F0502020204030204" pitchFamily="34" charset="0"/>
                <a:cs typeface="Calibri" panose="020F0502020204030204" pitchFamily="34" charset="0"/>
              </a:rPr>
              <a:t>Comparing three Semantic Web researchers: </a:t>
            </a:r>
            <a:r>
              <a:rPr kumimoji="0" lang="en-US" altLang="en-US" sz="2300" b="1" i="0" u="sng" strike="noStrike" cap="none" normalizeH="0" baseline="0">
                <a:ln>
                  <a:noFill/>
                </a:ln>
                <a:solidFill>
                  <a:srgbClr val="4F91A1"/>
                </a:solidFill>
                <a:effectLst/>
                <a:latin typeface="Calibri" panose="020F0502020204030204" pitchFamily="34" charset="0"/>
                <a:cs typeface="Calibri" panose="020F0502020204030204" pitchFamily="34" charset="0"/>
                <a:hlinkClick r:id="rId2"/>
              </a:rPr>
              <a:t>Tim Berners-Lee, James Hendler and Ruben Verborgh</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354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53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423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cs typeface="Arial" panose="020B0604020202020204" pitchFamily="34" charset="0"/>
              </a:rPr>
              <a:t>#52</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314" name="Picture 2" descr="https://lh5.googleusercontent.com/u2v0Sgs1KX08BVpBzoKTZNZrzh-ve6Mrwt4NtktV-HSNjbRYgWWB2hS52gnRSTAPAnVKjlydjN95bkkLrbshnvXG_Nlt6ZsqriBTeVxVw5p-ur3Jmo3vUtkeb1WuzwUHn2NUM2LIhwY">
            <a:extLst>
              <a:ext uri="{FF2B5EF4-FFF2-40B4-BE49-F238E27FC236}">
                <a16:creationId xmlns:a16="http://schemas.microsoft.com/office/drawing/2014/main" id="{AEDEB921-E69F-4635-915E-56AB7B2C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738" y="1407039"/>
            <a:ext cx="3966587" cy="2199112"/>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https://lh5.googleusercontent.com/zVYBvpL2Gm9r5HMH4sme3yGjy_9m72H_dZf--E7ZP2SCbWwhze3pBRkVLjd18DHvGCKWm-Xe5-PAOXjicuEiCl7EBJg92_QW5Ey6f6rM0jcB5o1GODRyr9YVrBSaqO6RMNT8RK_P4ws">
            <a:extLst>
              <a:ext uri="{FF2B5EF4-FFF2-40B4-BE49-F238E27FC236}">
                <a16:creationId xmlns:a16="http://schemas.microsoft.com/office/drawing/2014/main" id="{062C225B-AC83-499A-BBC3-E143FFB2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75" y="1508546"/>
            <a:ext cx="7910987" cy="536386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lh5.googleusercontent.com/jcIc5SJzAAQj7VtIRRhEP2BInRmckAWrtCX4C58NXnC5ZC9Sf0eDsz_wO838wSUhwRMBXob_oBWwQN5lEcLFZDyScuzI68kiQZX6xh9pZJbkFuN9xJpmY4zU450gTUaIBYJC3qRb-h8">
            <a:extLst>
              <a:ext uri="{FF2B5EF4-FFF2-40B4-BE49-F238E27FC236}">
                <a16:creationId xmlns:a16="http://schemas.microsoft.com/office/drawing/2014/main" id="{672BD41B-F43C-454E-B0CA-A63CBBA13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5737" y="3634395"/>
            <a:ext cx="3966587" cy="323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8DC30-68D9-4E41-978F-DD46EE7EC93B}"/>
              </a:ext>
            </a:extLst>
          </p:cNvPr>
          <p:cNvSpPr>
            <a:spLocks noGrp="1"/>
          </p:cNvSpPr>
          <p:nvPr>
            <p:ph type="title"/>
          </p:nvPr>
        </p:nvSpPr>
        <p:spPr/>
        <p:txBody>
          <a:bodyPr/>
          <a:lstStyle/>
          <a:p>
            <a:r>
              <a:rPr lang="en-US" dirty="0" err="1"/>
              <a:t>Sirma</a:t>
            </a:r>
            <a:r>
              <a:rPr lang="en-US" dirty="0"/>
              <a:t> AI (Ontotext)</a:t>
            </a:r>
            <a:endParaRPr lang="en-GB" dirty="0"/>
          </a:p>
        </p:txBody>
      </p:sp>
      <p:sp>
        <p:nvSpPr>
          <p:cNvPr id="5" name="Text Placeholder 4">
            <a:extLst>
              <a:ext uri="{FF2B5EF4-FFF2-40B4-BE49-F238E27FC236}">
                <a16:creationId xmlns:a16="http://schemas.microsoft.com/office/drawing/2014/main" id="{80C3965B-3D02-4CD7-B0D7-A05A1D7241B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978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44FA-FFF7-4FAC-BB6D-4C3AEA316305}"/>
              </a:ext>
            </a:extLst>
          </p:cNvPr>
          <p:cNvSpPr>
            <a:spLocks noGrp="1"/>
          </p:cNvSpPr>
          <p:nvPr>
            <p:ph type="title"/>
          </p:nvPr>
        </p:nvSpPr>
        <p:spPr/>
        <p:txBody>
          <a:bodyPr/>
          <a:lstStyle/>
          <a:p>
            <a:r>
              <a:rPr lang="en-US" dirty="0"/>
              <a:t>Outline</a:t>
            </a:r>
            <a:endParaRPr lang="en-GB" dirty="0"/>
          </a:p>
        </p:txBody>
      </p:sp>
      <p:sp>
        <p:nvSpPr>
          <p:cNvPr id="3" name="Content Placeholder 2">
            <a:extLst>
              <a:ext uri="{FF2B5EF4-FFF2-40B4-BE49-F238E27FC236}">
                <a16:creationId xmlns:a16="http://schemas.microsoft.com/office/drawing/2014/main" id="{1A46241D-69EB-4ECB-8C68-D6DD8F7CCF0C}"/>
              </a:ext>
            </a:extLst>
          </p:cNvPr>
          <p:cNvSpPr>
            <a:spLocks noGrp="1"/>
          </p:cNvSpPr>
          <p:nvPr>
            <p:ph idx="1"/>
          </p:nvPr>
        </p:nvSpPr>
        <p:spPr/>
        <p:txBody>
          <a:bodyPr/>
          <a:lstStyle/>
          <a:p>
            <a:r>
              <a:rPr lang="en-US" dirty="0"/>
              <a:t>Semantic Web and Linked Data</a:t>
            </a:r>
          </a:p>
          <a:p>
            <a:r>
              <a:rPr lang="en-US" dirty="0"/>
              <a:t>Knowledge Graphs</a:t>
            </a:r>
          </a:p>
          <a:p>
            <a:r>
              <a:rPr lang="en-US" dirty="0"/>
              <a:t>Ontotext Projects</a:t>
            </a:r>
          </a:p>
          <a:p>
            <a:r>
              <a:rPr lang="en-US" dirty="0"/>
              <a:t>Ontotext Demos</a:t>
            </a:r>
          </a:p>
          <a:p>
            <a:r>
              <a:rPr lang="en-US" dirty="0"/>
              <a:t>Use of Machine Learning</a:t>
            </a:r>
            <a:endParaRPr lang="en-GB" dirty="0"/>
          </a:p>
        </p:txBody>
      </p:sp>
    </p:spTree>
    <p:extLst>
      <p:ext uri="{BB962C8B-B14F-4D97-AF65-F5344CB8AC3E}">
        <p14:creationId xmlns:p14="http://schemas.microsoft.com/office/powerpoint/2010/main" val="19122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Ontotext </a:t>
            </a:r>
            <a:r>
              <a:rPr lang="en-US" dirty="0"/>
              <a:t>Essential Facts</a:t>
            </a:r>
          </a:p>
        </p:txBody>
      </p:sp>
      <p:sp>
        <p:nvSpPr>
          <p:cNvPr id="3" name="Content Placeholder 2"/>
          <p:cNvSpPr>
            <a:spLocks noGrp="1"/>
          </p:cNvSpPr>
          <p:nvPr>
            <p:ph sz="half" idx="1"/>
          </p:nvPr>
        </p:nvSpPr>
        <p:spPr>
          <a:xfrm>
            <a:off x="0" y="1834166"/>
            <a:ext cx="5809957" cy="4102023"/>
          </a:xfrm>
        </p:spPr>
        <p:txBody>
          <a:bodyPr>
            <a:normAutofit fontScale="92500" lnSpcReduction="20000"/>
          </a:bodyPr>
          <a:lstStyle/>
          <a:p>
            <a:r>
              <a:rPr lang="en-US" dirty="0"/>
              <a:t>World-leading</a:t>
            </a:r>
          </a:p>
          <a:p>
            <a:pPr lvl="1"/>
            <a:r>
              <a:rPr lang="en-US" dirty="0"/>
              <a:t>Semantic technology vendor established year 2000</a:t>
            </a:r>
          </a:p>
          <a:p>
            <a:pPr lvl="1"/>
            <a:r>
              <a:rPr lang="en-US" altLang="en-US" dirty="0"/>
              <a:t>65 staff: </a:t>
            </a:r>
            <a:r>
              <a:rPr lang="en-GB" altLang="en-US" dirty="0"/>
              <a:t>7 PhD, 30 MS, 20 BS, 6 university lecturers</a:t>
            </a:r>
            <a:endParaRPr lang="en-US" altLang="en-US" dirty="0"/>
          </a:p>
          <a:p>
            <a:pPr lvl="1"/>
            <a:r>
              <a:rPr lang="en-US" altLang="en-US" dirty="0"/>
              <a:t>Over 400 person-years invested in R&amp;D</a:t>
            </a:r>
          </a:p>
          <a:p>
            <a:pPr lvl="1"/>
            <a:r>
              <a:rPr lang="en-US" dirty="0"/>
              <a:t>Part of Sirma Group: 400 persons, public company (</a:t>
            </a:r>
            <a:r>
              <a:rPr lang="en-GB" altLang="en-US" dirty="0">
                <a:hlinkClick r:id="rId3"/>
              </a:rPr>
              <a:t>BSE:SKK</a:t>
            </a:r>
            <a:r>
              <a:rPr lang="en-GB" altLang="en-US" dirty="0"/>
              <a:t>)</a:t>
            </a:r>
            <a:endParaRPr lang="en-US" dirty="0"/>
          </a:p>
          <a:p>
            <a:r>
              <a:rPr lang="en-US" dirty="0">
                <a:sym typeface="Calibri"/>
              </a:rPr>
              <a:t>Profitable and growing</a:t>
            </a:r>
          </a:p>
          <a:p>
            <a:pPr lvl="1"/>
            <a:r>
              <a:rPr lang="bg-BG" dirty="0">
                <a:sym typeface="Calibri"/>
              </a:rPr>
              <a:t>80% </a:t>
            </a:r>
            <a:r>
              <a:rPr lang="en-US" dirty="0">
                <a:sym typeface="Calibri"/>
              </a:rPr>
              <a:t>of revenue from commercial projects</a:t>
            </a:r>
          </a:p>
          <a:p>
            <a:r>
              <a:rPr lang="en-US" dirty="0">
                <a:sym typeface="Calibri"/>
              </a:rPr>
              <a:t>Innovator</a:t>
            </a:r>
          </a:p>
          <a:p>
            <a:pPr lvl="1"/>
            <a:r>
              <a:rPr lang="en-US" dirty="0">
                <a:sym typeface="Calibri"/>
              </a:rPr>
              <a:t>Attracted $15M in innovation funding</a:t>
            </a:r>
            <a:endParaRPr lang="en-US" dirty="0"/>
          </a:p>
          <a:p>
            <a:r>
              <a:rPr lang="en-US" dirty="0"/>
              <a:t>Trendsetter</a:t>
            </a:r>
          </a:p>
          <a:p>
            <a:pPr lvl="1"/>
            <a:r>
              <a:rPr lang="en-US" dirty="0"/>
              <a:t>Member of: W3C, EDMC (FIBO), ODI, LDBC, STI, </a:t>
            </a:r>
            <a:r>
              <a:rPr lang="en-US" dirty="0" err="1"/>
              <a:t>DBPedia</a:t>
            </a:r>
            <a:r>
              <a:rPr lang="en-US" dirty="0"/>
              <a:t> Association</a:t>
            </a:r>
          </a:p>
        </p:txBody>
      </p:sp>
      <p:sp>
        <p:nvSpPr>
          <p:cNvPr id="6" name="Content Placeholder 5">
            <a:extLst>
              <a:ext uri="{FF2B5EF4-FFF2-40B4-BE49-F238E27FC236}">
                <a16:creationId xmlns:a16="http://schemas.microsoft.com/office/drawing/2014/main" id="{25113938-8B24-41E0-A6F6-4D274B1D298B}"/>
              </a:ext>
            </a:extLst>
          </p:cNvPr>
          <p:cNvSpPr>
            <a:spLocks noGrp="1"/>
          </p:cNvSpPr>
          <p:nvPr>
            <p:ph sz="half" idx="2"/>
          </p:nvPr>
        </p:nvSpPr>
        <p:spPr>
          <a:xfrm>
            <a:off x="6527409" y="1834166"/>
            <a:ext cx="5664591" cy="4102023"/>
          </a:xfrm>
        </p:spPr>
        <p:txBody>
          <a:bodyPr>
            <a:normAutofit fontScale="92500" lnSpcReduction="20000"/>
          </a:bodyPr>
          <a:lstStyle/>
          <a:p>
            <a:r>
              <a:rPr lang="en-US" altLang="en-US" dirty="0"/>
              <a:t>Ontotext Innovation Awards</a:t>
            </a:r>
            <a:endParaRPr lang="en-GB" altLang="en-US" dirty="0">
              <a:hlinkClick r:id="rId4"/>
            </a:endParaRPr>
          </a:p>
          <a:p>
            <a:pPr lvl="1"/>
            <a:r>
              <a:rPr lang="en-GB" altLang="en-US" dirty="0">
                <a:hlinkClick r:id="rId4"/>
              </a:rPr>
              <a:t>Innovative Enterprise of the Year 2017</a:t>
            </a:r>
            <a:endParaRPr lang="en-GB" altLang="en-US" dirty="0"/>
          </a:p>
          <a:p>
            <a:pPr lvl="1"/>
            <a:r>
              <a:rPr lang="en-GB" altLang="en-US" dirty="0">
                <a:hlinkClick r:id="rId5"/>
              </a:rPr>
              <a:t>EU Innovation Radar Prize 2016 nomination</a:t>
            </a:r>
            <a:endParaRPr lang="en-GB" altLang="en-US" dirty="0"/>
          </a:p>
          <a:p>
            <a:pPr lvl="1"/>
            <a:r>
              <a:rPr lang="en-GB" altLang="en-US" dirty="0">
                <a:hlinkClick r:id="rId6"/>
              </a:rPr>
              <a:t>BAIT Business Innovation Award 2014</a:t>
            </a:r>
            <a:endParaRPr lang="en-GB" altLang="en-US" dirty="0"/>
          </a:p>
          <a:p>
            <a:pPr lvl="1"/>
            <a:r>
              <a:rPr lang="en-GB" altLang="en-US" dirty="0">
                <a:hlinkClick r:id="rId7"/>
              </a:rPr>
              <a:t>Innovative Enterprise of the Year 2014</a:t>
            </a:r>
            <a:endParaRPr lang="en-GB" altLang="en-US" dirty="0"/>
          </a:p>
          <a:p>
            <a:pPr lvl="1"/>
            <a:r>
              <a:rPr lang="en-GB" altLang="en-US" dirty="0">
                <a:hlinkClick r:id="rId8"/>
              </a:rPr>
              <a:t>Washington Post “Destination Innovation” Competition 2014 Award</a:t>
            </a:r>
            <a:endParaRPr lang="en-GB" altLang="en-US" dirty="0"/>
          </a:p>
          <a:p>
            <a:pPr lvl="1"/>
            <a:r>
              <a:rPr lang="en-GB" altLang="en-US" dirty="0">
                <a:hlinkClick r:id="rId9"/>
              </a:rPr>
              <a:t>Pythagoras Award 2010</a:t>
            </a:r>
            <a:r>
              <a:rPr lang="en-GB" altLang="en-US" dirty="0"/>
              <a:t> </a:t>
            </a:r>
          </a:p>
          <a:p>
            <a:pPr lvl="1"/>
            <a:r>
              <a:rPr lang="en-GB" altLang="en-US" dirty="0"/>
              <a:t>Most successful BG company in EU FP projects</a:t>
            </a:r>
          </a:p>
          <a:p>
            <a:endParaRPr lang="en-GB" dirty="0"/>
          </a:p>
        </p:txBody>
      </p:sp>
    </p:spTree>
    <p:extLst>
      <p:ext uri="{BB962C8B-B14F-4D97-AF65-F5344CB8AC3E}">
        <p14:creationId xmlns:p14="http://schemas.microsoft.com/office/powerpoint/2010/main" val="30403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4BBD3624-4F68-42FD-97FD-6FD609B02C64}"/>
              </a:ext>
            </a:extLst>
          </p:cNvPr>
          <p:cNvSpPr>
            <a:spLocks noGrp="1" noChangeArrowheads="1"/>
          </p:cNvSpPr>
          <p:nvPr>
            <p:ph type="title"/>
          </p:nvPr>
        </p:nvSpPr>
        <p:spPr bwMode="auto">
          <a:xfrm>
            <a:off x="631825" y="53975"/>
            <a:ext cx="9601200" cy="966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bg-BG" dirty="0"/>
              <a:t>Some of Our Clients </a:t>
            </a:r>
            <a:r>
              <a:rPr lang="en-US" altLang="bg-BG" sz="3200" b="0" i="1" dirty="0"/>
              <a:t>(selection)</a:t>
            </a:r>
          </a:p>
        </p:txBody>
      </p:sp>
      <p:pic>
        <p:nvPicPr>
          <p:cNvPr id="24581" name="Picture 8">
            <a:extLst>
              <a:ext uri="{FF2B5EF4-FFF2-40B4-BE49-F238E27FC236}">
                <a16:creationId xmlns:a16="http://schemas.microsoft.com/office/drawing/2014/main" id="{4E8D6409-3888-46F3-805E-A992702E2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004" y="2008561"/>
            <a:ext cx="1895475" cy="458788"/>
          </a:xfrm>
          <a:prstGeom prst="rect">
            <a:avLst/>
          </a:prstGeom>
          <a:blipFill>
            <a:blip r:embed="rId4"/>
            <a:tile tx="0" ty="0" sx="100000" sy="100000" flip="none" algn="tl"/>
          </a:blipFill>
          <a:ln>
            <a:noFill/>
          </a:ln>
          <a:effectLst>
            <a:reflection stA="25000" endPos="65000" dist="50800" dir="5400000" sy="-100000" algn="bl" rotWithShape="0"/>
          </a:effectLst>
        </p:spPr>
      </p:pic>
      <p:pic>
        <p:nvPicPr>
          <p:cNvPr id="24582" name="Picture 27" descr="https://www.ontotext.com/sites/default/files/pictures/euromoney.jpg">
            <a:extLst>
              <a:ext uri="{FF2B5EF4-FFF2-40B4-BE49-F238E27FC236}">
                <a16:creationId xmlns:a16="http://schemas.microsoft.com/office/drawing/2014/main" id="{A0D04291-F9FC-4BE9-B6D0-6C0DCFC274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7059" b="22745"/>
          <a:stretch>
            <a:fillRect/>
          </a:stretch>
        </p:blipFill>
        <p:spPr bwMode="auto">
          <a:xfrm>
            <a:off x="3539057" y="1150591"/>
            <a:ext cx="1649412" cy="481012"/>
          </a:xfrm>
          <a:prstGeom prst="rect">
            <a:avLst/>
          </a:prstGeom>
          <a:noFill/>
          <a:ln>
            <a:noFill/>
          </a:ln>
          <a:effectLst>
            <a:reflection stA="25000" endPos="6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9" descr="https://encrypted-tbn0.gstatic.com/images?q=tbn:ANd9GcSO6viTl6lGnZ9eu1rYP0XJSVwdxvgkgxMC-yJliWfiTzAGoQkdCOlkeEw">
            <a:extLst>
              <a:ext uri="{FF2B5EF4-FFF2-40B4-BE49-F238E27FC236}">
                <a16:creationId xmlns:a16="http://schemas.microsoft.com/office/drawing/2014/main" id="{74E84A8A-3E76-4F94-AAF3-519241AA17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490" y="3284624"/>
            <a:ext cx="1490663" cy="481012"/>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35" descr="https://www.ontotext.com/sites/default/files/pictures/ParliamentICT-200.jpg">
            <a:extLst>
              <a:ext uri="{FF2B5EF4-FFF2-40B4-BE49-F238E27FC236}">
                <a16:creationId xmlns:a16="http://schemas.microsoft.com/office/drawing/2014/main" id="{F42C0FB5-FBBE-4317-BD71-BDE1371B6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691" y="5566548"/>
            <a:ext cx="2932112" cy="404812"/>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41" descr="https://www.ontotext.com/sites/default/files/pictures/BritishMuseum.png">
            <a:extLst>
              <a:ext uri="{FF2B5EF4-FFF2-40B4-BE49-F238E27FC236}">
                <a16:creationId xmlns:a16="http://schemas.microsoft.com/office/drawing/2014/main" id="{A63A1E5B-6827-4176-90C2-2C6132105D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40" y="4375535"/>
            <a:ext cx="1074738" cy="512762"/>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45" descr="https://www.ontotext.com/sites/default/files/pictures/kt.jpg">
            <a:extLst>
              <a:ext uri="{FF2B5EF4-FFF2-40B4-BE49-F238E27FC236}">
                <a16:creationId xmlns:a16="http://schemas.microsoft.com/office/drawing/2014/main" id="{85BC0577-8668-47BC-B31D-520B5859EF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8463" y="1148618"/>
            <a:ext cx="713317" cy="495300"/>
          </a:xfrm>
          <a:prstGeom prst="rect">
            <a:avLst/>
          </a:prstGeom>
          <a:noFill/>
          <a:ln>
            <a:noFill/>
          </a:ln>
          <a:effectLst>
            <a:reflection stA="25000" endPos="6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53" descr="https://encrypted-tbn0.gstatic.com/images?q=tbn:ANd9GcQ9IA7VvTMLk25MbVE_Feys1usi97Di3HRexBrPYx0uP-EAx_gWjSIBAYA">
            <a:extLst>
              <a:ext uri="{FF2B5EF4-FFF2-40B4-BE49-F238E27FC236}">
                <a16:creationId xmlns:a16="http://schemas.microsoft.com/office/drawing/2014/main" id="{6FAD4293-9516-4D79-8406-7A8D89200E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340" y="3281449"/>
            <a:ext cx="1498600" cy="528637"/>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29" descr="C:\Users\naso\Desktop\getty.jpg">
            <a:extLst>
              <a:ext uri="{FF2B5EF4-FFF2-40B4-BE49-F238E27FC236}">
                <a16:creationId xmlns:a16="http://schemas.microsoft.com/office/drawing/2014/main" id="{D351728D-7AC5-4ABC-A80D-A5093224A8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20000" b="20000"/>
          <a:stretch>
            <a:fillRect/>
          </a:stretch>
        </p:blipFill>
        <p:spPr bwMode="auto">
          <a:xfrm>
            <a:off x="2320178" y="4356534"/>
            <a:ext cx="660400" cy="565150"/>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30" descr="C:\Users\naso\Desktop\telecom-italia.jpg">
            <a:extLst>
              <a:ext uri="{FF2B5EF4-FFF2-40B4-BE49-F238E27FC236}">
                <a16:creationId xmlns:a16="http://schemas.microsoft.com/office/drawing/2014/main" id="{39898F46-E851-4AB8-8FD5-E096024BBA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8796" y="1121908"/>
            <a:ext cx="1695450" cy="382587"/>
          </a:xfrm>
          <a:prstGeom prst="rect">
            <a:avLst/>
          </a:prstGeom>
          <a:noFill/>
          <a:ln>
            <a:noFill/>
          </a:ln>
          <a:effectLst>
            <a:reflection stA="25000" endPos="6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31" descr="C:\Users\naso\Desktop\FT.jpg">
            <a:extLst>
              <a:ext uri="{FF2B5EF4-FFF2-40B4-BE49-F238E27FC236}">
                <a16:creationId xmlns:a16="http://schemas.microsoft.com/office/drawing/2014/main" id="{F85D0B6A-515E-4847-8F12-074A781BEA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891" y="1150762"/>
            <a:ext cx="674687" cy="819150"/>
          </a:xfrm>
          <a:prstGeom prst="rect">
            <a:avLst/>
          </a:prstGeom>
          <a:noFill/>
          <a:ln>
            <a:noFill/>
          </a:ln>
          <a:effectLst>
            <a:reflection stA="25000" endPos="6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32" descr="C:\Users\naso\Desktop\hhs.jpg">
            <a:extLst>
              <a:ext uri="{FF2B5EF4-FFF2-40B4-BE49-F238E27FC236}">
                <a16:creationId xmlns:a16="http://schemas.microsoft.com/office/drawing/2014/main" id="{4F9FF4F1-FBCB-471E-A76C-02B4CF3BC0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494" y="5299161"/>
            <a:ext cx="827088" cy="71437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23">
            <a:extLst>
              <a:ext uri="{FF2B5EF4-FFF2-40B4-BE49-F238E27FC236}">
                <a16:creationId xmlns:a16="http://schemas.microsoft.com/office/drawing/2014/main" id="{4091A3DB-94BE-4137-A498-31539ED6212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031432" y="2008561"/>
            <a:ext cx="1049078" cy="684787"/>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25">
            <a:extLst>
              <a:ext uri="{FF2B5EF4-FFF2-40B4-BE49-F238E27FC236}">
                <a16:creationId xmlns:a16="http://schemas.microsoft.com/office/drawing/2014/main" id="{74ADB0FE-683E-447F-87E1-CF88C571DB27}"/>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033390" y="3062374"/>
            <a:ext cx="1528763" cy="757237"/>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27">
            <a:extLst>
              <a:ext uri="{FF2B5EF4-FFF2-40B4-BE49-F238E27FC236}">
                <a16:creationId xmlns:a16="http://schemas.microsoft.com/office/drawing/2014/main" id="{20923BC2-CFFE-4EFE-B49B-4381EF95B35D}"/>
              </a:ext>
            </a:extLst>
          </p:cNvPr>
          <p:cNvPicPr>
            <a:picLocks noChangeAspect="1"/>
          </p:cNvPicPr>
          <p:nvPr/>
        </p:nvPicPr>
        <p:blipFill>
          <a:blip r:embed="rId17">
            <a:extLst>
              <a:ext uri="{28A0092B-C50C-407E-A947-70E740481C1C}">
                <a14:useLocalDpi xmlns:a14="http://schemas.microsoft.com/office/drawing/2010/main" val="0"/>
              </a:ext>
            </a:extLst>
          </a:blip>
          <a:srcRect t="12582" b="16106"/>
          <a:stretch>
            <a:fillRect/>
          </a:stretch>
        </p:blipFill>
        <p:spPr bwMode="auto">
          <a:xfrm>
            <a:off x="5740915" y="1148618"/>
            <a:ext cx="1457325" cy="495300"/>
          </a:xfrm>
          <a:prstGeom prst="rect">
            <a:avLst/>
          </a:prstGeom>
          <a:noFill/>
          <a:ln>
            <a:noFill/>
          </a:ln>
          <a:effectLst>
            <a:reflection stA="25000" endPos="6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28">
            <a:extLst>
              <a:ext uri="{FF2B5EF4-FFF2-40B4-BE49-F238E27FC236}">
                <a16:creationId xmlns:a16="http://schemas.microsoft.com/office/drawing/2014/main" id="{DB78639A-1C90-47AC-B01E-BC4B130BBB1B}"/>
              </a:ext>
            </a:extLst>
          </p:cNvPr>
          <p:cNvPicPr>
            <a:picLocks noChangeAspect="1"/>
          </p:cNvPicPr>
          <p:nvPr/>
        </p:nvPicPr>
        <p:blipFill>
          <a:blip r:embed="rId18">
            <a:extLst>
              <a:ext uri="{28A0092B-C50C-407E-A947-70E740481C1C}">
                <a14:useLocalDpi xmlns:a14="http://schemas.microsoft.com/office/drawing/2010/main" val="0"/>
              </a:ext>
            </a:extLst>
          </a:blip>
          <a:srcRect l="2" r="23460" b="17836"/>
          <a:stretch>
            <a:fillRect/>
          </a:stretch>
        </p:blipFill>
        <p:spPr bwMode="auto">
          <a:xfrm>
            <a:off x="664090" y="2314437"/>
            <a:ext cx="1874838" cy="38417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2">
            <a:extLst>
              <a:ext uri="{FF2B5EF4-FFF2-40B4-BE49-F238E27FC236}">
                <a16:creationId xmlns:a16="http://schemas.microsoft.com/office/drawing/2014/main" id="{BDF2AB1E-9617-4737-98A8-A098C4D047C2}"/>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988440" y="3332249"/>
            <a:ext cx="1355725" cy="49212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3">
            <a:extLst>
              <a:ext uri="{FF2B5EF4-FFF2-40B4-BE49-F238E27FC236}">
                <a16:creationId xmlns:a16="http://schemas.microsoft.com/office/drawing/2014/main" id="{826512F4-B544-45C3-A363-355621F29926}"/>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764997" y="4158440"/>
            <a:ext cx="803275" cy="80327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24">
            <a:extLst>
              <a:ext uri="{FF2B5EF4-FFF2-40B4-BE49-F238E27FC236}">
                <a16:creationId xmlns:a16="http://schemas.microsoft.com/office/drawing/2014/main" id="{7294E035-99CC-46CB-9F0F-D145FDE6C779}"/>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9081680" y="4392618"/>
            <a:ext cx="1493837" cy="44767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31">
            <a:extLst>
              <a:ext uri="{FF2B5EF4-FFF2-40B4-BE49-F238E27FC236}">
                <a16:creationId xmlns:a16="http://schemas.microsoft.com/office/drawing/2014/main" id="{21C10C7E-24E7-4B1A-AFBB-4049B1918EC3}"/>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771096" y="4478423"/>
            <a:ext cx="1458913" cy="442913"/>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39" descr="https://www.ontotext.com/sites/default/files/pictures/naturalresourcescanada.gif">
            <a:extLst>
              <a:ext uri="{FF2B5EF4-FFF2-40B4-BE49-F238E27FC236}">
                <a16:creationId xmlns:a16="http://schemas.microsoft.com/office/drawing/2014/main" id="{24F0A6F2-3128-4FD8-A092-3920FD1EB1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11771" y="5497230"/>
            <a:ext cx="2022475" cy="247650"/>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33">
            <a:extLst>
              <a:ext uri="{FF2B5EF4-FFF2-40B4-BE49-F238E27FC236}">
                <a16:creationId xmlns:a16="http://schemas.microsoft.com/office/drawing/2014/main" id="{8CE127D9-CB7C-4B6C-BE26-A89E539DE3D8}"/>
              </a:ext>
            </a:extLst>
          </p:cNvPr>
          <p:cNvPicPr>
            <a:picLocks noChangeAspect="1"/>
          </p:cNvPicPr>
          <p:nvPr/>
        </p:nvPicPr>
        <p:blipFill>
          <a:blip r:embed="rId24">
            <a:extLst>
              <a:ext uri="{28A0092B-C50C-407E-A947-70E740481C1C}">
                <a14:useLocalDpi xmlns:a14="http://schemas.microsoft.com/office/drawing/2010/main" val="0"/>
              </a:ext>
            </a:extLst>
          </a:blip>
          <a:srcRect l="13815" t="1357" r="13062" b="1019"/>
          <a:stretch>
            <a:fillRect/>
          </a:stretch>
        </p:blipFill>
        <p:spPr bwMode="auto">
          <a:xfrm>
            <a:off x="6493273" y="5250635"/>
            <a:ext cx="720725" cy="72072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51" descr="United States Department of Defense">
            <a:extLst>
              <a:ext uri="{FF2B5EF4-FFF2-40B4-BE49-F238E27FC236}">
                <a16:creationId xmlns:a16="http://schemas.microsoft.com/office/drawing/2014/main" id="{F6BF0508-4D32-4889-AA3C-6244088204F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l="2470" t="7759" r="88525" b="6512"/>
          <a:stretch>
            <a:fillRect/>
          </a:stretch>
        </p:blipFill>
        <p:spPr bwMode="auto">
          <a:xfrm>
            <a:off x="5230009" y="5278523"/>
            <a:ext cx="757237" cy="755650"/>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35">
            <a:extLst>
              <a:ext uri="{FF2B5EF4-FFF2-40B4-BE49-F238E27FC236}">
                <a16:creationId xmlns:a16="http://schemas.microsoft.com/office/drawing/2014/main" id="{0A08F995-A9A7-44C9-B7BA-ABA6127071E3}"/>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9789618" y="5224099"/>
            <a:ext cx="762000" cy="612775"/>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4" name="Picture 4">
            <a:extLst>
              <a:ext uri="{FF2B5EF4-FFF2-40B4-BE49-F238E27FC236}">
                <a16:creationId xmlns:a16="http://schemas.microsoft.com/office/drawing/2014/main" id="{82DBA321-71A1-4C4B-86A1-2838A7390C75}"/>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6640041" y="2022206"/>
            <a:ext cx="1538288" cy="903288"/>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37">
            <a:extLst>
              <a:ext uri="{FF2B5EF4-FFF2-40B4-BE49-F238E27FC236}">
                <a16:creationId xmlns:a16="http://schemas.microsoft.com/office/drawing/2014/main" id="{7366B45E-5BE0-428E-9662-0D4E31F51F5B}"/>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289815" y="1987412"/>
            <a:ext cx="1063625" cy="1054100"/>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38">
            <a:extLst>
              <a:ext uri="{FF2B5EF4-FFF2-40B4-BE49-F238E27FC236}">
                <a16:creationId xmlns:a16="http://schemas.microsoft.com/office/drawing/2014/main" id="{B27D14AC-F15D-402E-941C-4F0050A8D092}"/>
              </a:ext>
            </a:extLst>
          </p:cNvPr>
          <p:cNvPicPr>
            <a:picLocks noChangeAspect="1"/>
          </p:cNvPicPr>
          <p:nvPr/>
        </p:nvPicPr>
        <p:blipFill>
          <a:blip r:embed="rId29">
            <a:extLst>
              <a:ext uri="{28A0092B-C50C-407E-A947-70E740481C1C}">
                <a14:useLocalDpi xmlns:a14="http://schemas.microsoft.com/office/drawing/2010/main" val="0"/>
              </a:ext>
            </a:extLst>
          </a:blip>
          <a:srcRect t="18359" b="25517"/>
          <a:stretch>
            <a:fillRect/>
          </a:stretch>
        </p:blipFill>
        <p:spPr bwMode="auto">
          <a:xfrm>
            <a:off x="7282340" y="4158440"/>
            <a:ext cx="1389063" cy="779463"/>
          </a:xfrm>
          <a:prstGeom prst="rect">
            <a:avLst/>
          </a:prstGeom>
          <a:noFill/>
          <a:ln>
            <a:noFill/>
          </a:ln>
          <a:effectLst>
            <a:reflection stA="2500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0B7C2F9-5FCB-417E-AC17-D62C657BF48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8844" y="1163371"/>
            <a:ext cx="1133475" cy="552450"/>
          </a:xfrm>
          <a:prstGeom prst="rect">
            <a:avLst/>
          </a:prstGeom>
          <a:effectLst>
            <a:reflection stA="25000" endPos="65000" dir="5400000" sy="-100000" algn="bl" rotWithShape="0"/>
          </a:effectLst>
        </p:spPr>
      </p:pic>
      <p:pic>
        <p:nvPicPr>
          <p:cNvPr id="5" name="Picture 4">
            <a:extLst>
              <a:ext uri="{FF2B5EF4-FFF2-40B4-BE49-F238E27FC236}">
                <a16:creationId xmlns:a16="http://schemas.microsoft.com/office/drawing/2014/main" id="{9065ADA1-36D9-46B2-9D32-FFA5526E43A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24118" y="2954824"/>
            <a:ext cx="1409700" cy="733425"/>
          </a:xfrm>
          <a:prstGeom prst="rect">
            <a:avLst/>
          </a:prstGeom>
          <a:effectLst>
            <a:reflection stA="25000" endPos="65000" dist="508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Shape 116"/>
          <p:cNvPicPr preferRelativeResize="0"/>
          <p:nvPr/>
        </p:nvPicPr>
        <p:blipFill rotWithShape="1">
          <a:blip r:embed="rId3">
            <a:alphaModFix/>
          </a:blip>
          <a:srcRect/>
          <a:stretch/>
        </p:blipFill>
        <p:spPr>
          <a:xfrm>
            <a:off x="821195" y="844063"/>
            <a:ext cx="10424167" cy="5243546"/>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48E5C699-2BBC-4660-8EAE-FC610E7A80EA}"/>
              </a:ext>
            </a:extLst>
          </p:cNvPr>
          <p:cNvSpPr>
            <a:spLocks noGrp="1"/>
          </p:cNvSpPr>
          <p:nvPr>
            <p:ph type="title"/>
          </p:nvPr>
        </p:nvSpPr>
        <p:spPr>
          <a:xfrm>
            <a:off x="680321" y="0"/>
            <a:ext cx="9613861" cy="844063"/>
          </a:xfrm>
        </p:spPr>
        <p:txBody>
          <a:bodyPr/>
          <a:lstStyle/>
          <a:p>
            <a:r>
              <a:rPr lang="en-US" dirty="0"/>
              <a:t>Ontotext Approach and Applications</a:t>
            </a:r>
            <a:endParaRPr lang="en-GB" dirty="0"/>
          </a:p>
        </p:txBody>
      </p:sp>
    </p:spTree>
    <p:extLst>
      <p:ext uri="{BB962C8B-B14F-4D97-AF65-F5344CB8AC3E}">
        <p14:creationId xmlns:p14="http://schemas.microsoft.com/office/powerpoint/2010/main" val="198050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BA57CF-A349-400F-8F91-29274B4A0048}"/>
              </a:ext>
            </a:extLst>
          </p:cNvPr>
          <p:cNvPicPr>
            <a:picLocks noChangeAspect="1"/>
          </p:cNvPicPr>
          <p:nvPr/>
        </p:nvPicPr>
        <p:blipFill rotWithShape="1">
          <a:blip r:embed="rId3"/>
          <a:srcRect l="29758" t="12061" r="10242" b="27714"/>
          <a:stretch/>
        </p:blipFill>
        <p:spPr>
          <a:xfrm>
            <a:off x="888530" y="1574627"/>
            <a:ext cx="8785010" cy="4730455"/>
          </a:xfrm>
          <a:prstGeom prst="rect">
            <a:avLst/>
          </a:prstGeom>
        </p:spPr>
      </p:pic>
      <p:sp>
        <p:nvSpPr>
          <p:cNvPr id="4" name="Oval 3">
            <a:extLst>
              <a:ext uri="{FF2B5EF4-FFF2-40B4-BE49-F238E27FC236}">
                <a16:creationId xmlns:a16="http://schemas.microsoft.com/office/drawing/2014/main" id="{86424859-2C2F-442F-84A0-C1A4F003115C}"/>
              </a:ext>
            </a:extLst>
          </p:cNvPr>
          <p:cNvSpPr/>
          <p:nvPr/>
        </p:nvSpPr>
        <p:spPr>
          <a:xfrm>
            <a:off x="2585886" y="5060869"/>
            <a:ext cx="1337187" cy="3686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Arrow: Down 4">
            <a:extLst>
              <a:ext uri="{FF2B5EF4-FFF2-40B4-BE49-F238E27FC236}">
                <a16:creationId xmlns:a16="http://schemas.microsoft.com/office/drawing/2014/main" id="{3E946306-AE6B-4D24-AB89-FA323EEFB88F}"/>
              </a:ext>
            </a:extLst>
          </p:cNvPr>
          <p:cNvSpPr/>
          <p:nvPr/>
        </p:nvSpPr>
        <p:spPr>
          <a:xfrm rot="6439535">
            <a:off x="4235551" y="4943513"/>
            <a:ext cx="446938" cy="98821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 name="Title 2">
            <a:extLst>
              <a:ext uri="{FF2B5EF4-FFF2-40B4-BE49-F238E27FC236}">
                <a16:creationId xmlns:a16="http://schemas.microsoft.com/office/drawing/2014/main" id="{1B75CE0A-0E62-4101-A8B8-A50C5663021B}"/>
              </a:ext>
            </a:extLst>
          </p:cNvPr>
          <p:cNvSpPr>
            <a:spLocks noGrp="1"/>
          </p:cNvSpPr>
          <p:nvPr>
            <p:ph type="title"/>
          </p:nvPr>
        </p:nvSpPr>
        <p:spPr>
          <a:xfrm>
            <a:off x="465992" y="347499"/>
            <a:ext cx="10278207" cy="1080938"/>
          </a:xfrm>
        </p:spPr>
        <p:txBody>
          <a:bodyPr/>
          <a:lstStyle/>
          <a:p>
            <a:r>
              <a:rPr lang="en-GB" dirty="0"/>
              <a:t>Ontotext </a:t>
            </a:r>
            <a:r>
              <a:rPr lang="en-GB" dirty="0" err="1"/>
              <a:t>GraphDB</a:t>
            </a:r>
            <a:r>
              <a:rPr lang="en-GB" dirty="0"/>
              <a:t>, a Leading Graph Database</a:t>
            </a:r>
          </a:p>
        </p:txBody>
      </p:sp>
      <p:sp>
        <p:nvSpPr>
          <p:cNvPr id="9" name="Content Placeholder 8">
            <a:extLst>
              <a:ext uri="{FF2B5EF4-FFF2-40B4-BE49-F238E27FC236}">
                <a16:creationId xmlns:a16="http://schemas.microsoft.com/office/drawing/2014/main" id="{4B5B4329-730F-47DE-814D-4ABD56889704}"/>
              </a:ext>
            </a:extLst>
          </p:cNvPr>
          <p:cNvSpPr>
            <a:spLocks noGrp="1"/>
          </p:cNvSpPr>
          <p:nvPr>
            <p:ph idx="1"/>
          </p:nvPr>
        </p:nvSpPr>
        <p:spPr>
          <a:xfrm>
            <a:off x="9794631" y="2162908"/>
            <a:ext cx="2397369" cy="3773281"/>
          </a:xfrm>
        </p:spPr>
        <p:txBody>
          <a:bodyPr>
            <a:normAutofit/>
          </a:bodyPr>
          <a:lstStyle/>
          <a:p>
            <a:r>
              <a:rPr lang="en-GB" sz="2000" dirty="0"/>
              <a:t>Source: </a:t>
            </a:r>
            <a:br>
              <a:rPr lang="en-GB" sz="2000" dirty="0"/>
            </a:br>
            <a:r>
              <a:rPr lang="en-GB" sz="2000" dirty="0"/>
              <a:t>db-engines.com ranking of graph databases</a:t>
            </a:r>
          </a:p>
        </p:txBody>
      </p:sp>
    </p:spTree>
    <p:extLst>
      <p:ext uri="{BB962C8B-B14F-4D97-AF65-F5344CB8AC3E}">
        <p14:creationId xmlns:p14="http://schemas.microsoft.com/office/powerpoint/2010/main" val="276831364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6">
            <a:extLst>
              <a:ext uri="{FF2B5EF4-FFF2-40B4-BE49-F238E27FC236}">
                <a16:creationId xmlns:a16="http://schemas.microsoft.com/office/drawing/2014/main" id="{B6FBF11F-8830-43AE-B8AC-1AAE8CFFA059}"/>
              </a:ext>
            </a:extLst>
          </p:cNvPr>
          <p:cNvSpPr>
            <a:spLocks noGrp="1" noChangeArrowheads="1"/>
          </p:cNvSpPr>
          <p:nvPr>
            <p:ph sz="half" idx="1"/>
          </p:nvPr>
        </p:nvSpPr>
        <p:spPr>
          <a:xfrm>
            <a:off x="680320" y="1053196"/>
            <a:ext cx="5129637" cy="4882993"/>
          </a:xfrm>
        </p:spPr>
        <p:txBody>
          <a:bodyPr/>
          <a:lstStyle/>
          <a:p>
            <a:r>
              <a:rPr lang="en-GB" altLang="bg-BG" dirty="0" err="1"/>
              <a:t>GraphDB</a:t>
            </a:r>
            <a:r>
              <a:rPr lang="en-GB" altLang="bg-BG" dirty="0"/>
              <a:t> Workbench: </a:t>
            </a:r>
            <a:r>
              <a:rPr lang="en-US" altLang="bg-BG" dirty="0"/>
              <a:t>User-friendly DB admin and querying</a:t>
            </a:r>
          </a:p>
          <a:p>
            <a:endParaRPr lang="en-US" altLang="bg-BG" dirty="0"/>
          </a:p>
        </p:txBody>
      </p:sp>
      <p:sp>
        <p:nvSpPr>
          <p:cNvPr id="29701" name="Content Placeholder 8">
            <a:extLst>
              <a:ext uri="{FF2B5EF4-FFF2-40B4-BE49-F238E27FC236}">
                <a16:creationId xmlns:a16="http://schemas.microsoft.com/office/drawing/2014/main" id="{465EF369-1468-400F-AB10-D67AC4FE1505}"/>
              </a:ext>
            </a:extLst>
          </p:cNvPr>
          <p:cNvSpPr>
            <a:spLocks noGrp="1" noChangeArrowheads="1"/>
          </p:cNvSpPr>
          <p:nvPr>
            <p:ph sz="half" idx="2"/>
          </p:nvPr>
        </p:nvSpPr>
        <p:spPr>
          <a:xfrm>
            <a:off x="6534140" y="1248508"/>
            <a:ext cx="4984271" cy="4687681"/>
          </a:xfrm>
        </p:spPr>
        <p:txBody>
          <a:bodyPr/>
          <a:lstStyle/>
          <a:p>
            <a:r>
              <a:rPr lang="bg-BG" altLang="bg-BG" dirty="0"/>
              <a:t> </a:t>
            </a:r>
            <a:r>
              <a:rPr lang="en-US" altLang="bg-BG" dirty="0"/>
              <a:t>REST API for database access</a:t>
            </a:r>
          </a:p>
          <a:p>
            <a:endParaRPr lang="en-US" altLang="bg-BG" dirty="0"/>
          </a:p>
          <a:p>
            <a:endParaRPr lang="en-US" altLang="bg-BG" dirty="0"/>
          </a:p>
          <a:p>
            <a:endParaRPr lang="en-US" altLang="bg-BG" dirty="0"/>
          </a:p>
          <a:p>
            <a:endParaRPr lang="en-US" altLang="bg-BG" dirty="0"/>
          </a:p>
          <a:p>
            <a:endParaRPr lang="en-US" altLang="bg-BG" dirty="0"/>
          </a:p>
          <a:p>
            <a:endParaRPr lang="en-US" altLang="bg-BG" dirty="0"/>
          </a:p>
          <a:p>
            <a:r>
              <a:rPr lang="en-US" altLang="bg-BG" dirty="0"/>
              <a:t>Plugins / Connectors</a:t>
            </a:r>
          </a:p>
        </p:txBody>
      </p:sp>
      <p:pic>
        <p:nvPicPr>
          <p:cNvPr id="3" name="Picture 9">
            <a:extLst>
              <a:ext uri="{FF2B5EF4-FFF2-40B4-BE49-F238E27FC236}">
                <a16:creationId xmlns:a16="http://schemas.microsoft.com/office/drawing/2014/main" id="{CD4AD302-723E-454D-87E8-002F6E5B1B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55" y="2058782"/>
            <a:ext cx="6495285" cy="387740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1">
            <a:extLst>
              <a:ext uri="{FF2B5EF4-FFF2-40B4-BE49-F238E27FC236}">
                <a16:creationId xmlns:a16="http://schemas.microsoft.com/office/drawing/2014/main" id="{24AB0522-BEB0-4CC4-AC38-6BE3E0B7CE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1338" y="1826920"/>
            <a:ext cx="5114679" cy="184826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2">
            <a:extLst>
              <a:ext uri="{FF2B5EF4-FFF2-40B4-BE49-F238E27FC236}">
                <a16:creationId xmlns:a16="http://schemas.microsoft.com/office/drawing/2014/main" id="{23F28EA6-F348-455A-8BB2-D5C792DCDC0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90116" y="4741194"/>
            <a:ext cx="2468562" cy="514350"/>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14">
            <a:extLst>
              <a:ext uri="{FF2B5EF4-FFF2-40B4-BE49-F238E27FC236}">
                <a16:creationId xmlns:a16="http://schemas.microsoft.com/office/drawing/2014/main" id="{F7B1BF14-96D2-47C7-B3FB-CEBAC3C0FF6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93616" y="4723732"/>
            <a:ext cx="1597025" cy="547687"/>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53E6-C2DC-4A28-AC2D-03697192F5DB}"/>
              </a:ext>
            </a:extLst>
          </p:cNvPr>
          <p:cNvSpPr>
            <a:spLocks noGrp="1"/>
          </p:cNvSpPr>
          <p:nvPr>
            <p:ph type="title"/>
          </p:nvPr>
        </p:nvSpPr>
        <p:spPr>
          <a:xfrm>
            <a:off x="636360" y="0"/>
            <a:ext cx="9613861" cy="1080938"/>
          </a:xfrm>
        </p:spPr>
        <p:txBody>
          <a:bodyPr/>
          <a:lstStyle/>
          <a:p>
            <a:r>
              <a:rPr lang="en-US" altLang="bg-BG" dirty="0" err="1"/>
              <a:t>OntoRefine</a:t>
            </a:r>
            <a:r>
              <a:rPr lang="en-US" altLang="bg-BG" dirty="0"/>
              <a:t>: Uplift Tabular Data to LOD</a:t>
            </a:r>
            <a:endParaRPr lang="en-GB" dirty="0"/>
          </a:p>
        </p:txBody>
      </p:sp>
      <p:sp>
        <p:nvSpPr>
          <p:cNvPr id="3" name="Content Placeholder 2">
            <a:extLst>
              <a:ext uri="{FF2B5EF4-FFF2-40B4-BE49-F238E27FC236}">
                <a16:creationId xmlns:a16="http://schemas.microsoft.com/office/drawing/2014/main" id="{75A02803-E69C-4C16-BE43-14B74F0A5A81}"/>
              </a:ext>
            </a:extLst>
          </p:cNvPr>
          <p:cNvSpPr>
            <a:spLocks noGrp="1"/>
          </p:cNvSpPr>
          <p:nvPr>
            <p:ph sz="half" idx="1"/>
          </p:nvPr>
        </p:nvSpPr>
        <p:spPr>
          <a:xfrm>
            <a:off x="170367" y="1834166"/>
            <a:ext cx="2801433" cy="4566634"/>
          </a:xfrm>
        </p:spPr>
        <p:txBody>
          <a:bodyPr/>
          <a:lstStyle/>
          <a:p>
            <a:pPr>
              <a:buSzPct val="90000"/>
            </a:pPr>
            <a:r>
              <a:rPr lang="en-US" altLang="bg-BG" dirty="0"/>
              <a:t>Easily clean and import tabular data</a:t>
            </a:r>
          </a:p>
          <a:p>
            <a:pPr lvl="1">
              <a:buSzPct val="90000"/>
            </a:pPr>
            <a:r>
              <a:rPr lang="en-US" altLang="bg-BG" dirty="0"/>
              <a:t>View as RDF in real-time with    virtual SPARQL endpoint</a:t>
            </a:r>
          </a:p>
          <a:p>
            <a:pPr lvl="1">
              <a:buSzPct val="90000"/>
            </a:pPr>
            <a:r>
              <a:rPr lang="en-US" altLang="bg-BG" dirty="0"/>
              <a:t>Transform using JS &amp; SPIN</a:t>
            </a:r>
          </a:p>
          <a:p>
            <a:pPr lvl="1">
              <a:buSzPct val="90000"/>
            </a:pPr>
            <a:r>
              <a:rPr lang="en-US" altLang="bg-BG" dirty="0"/>
              <a:t>Import newly created RDF directly to </a:t>
            </a:r>
            <a:r>
              <a:rPr lang="en-US" altLang="bg-BG" dirty="0" err="1"/>
              <a:t>GraphDB</a:t>
            </a:r>
            <a:endParaRPr lang="en-GB" dirty="0"/>
          </a:p>
        </p:txBody>
      </p:sp>
      <p:pic>
        <p:nvPicPr>
          <p:cNvPr id="5" name="Picture 6">
            <a:extLst>
              <a:ext uri="{FF2B5EF4-FFF2-40B4-BE49-F238E27FC236}">
                <a16:creationId xmlns:a16="http://schemas.microsoft.com/office/drawing/2014/main" id="{0DD277B0-F548-4FEA-82B3-6F9D2C1EE9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0843" y="1283678"/>
            <a:ext cx="9321157" cy="4958862"/>
          </a:xfrm>
          <a:prstGeom prst="rect">
            <a:avLst/>
          </a:prstGeom>
          <a:noFill/>
          <a:ln>
            <a:noFill/>
          </a:ln>
          <a:effectLst>
            <a:outerShdw blurRad="50800" dist="76200" dir="2700000" algn="tl"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50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156F93-0755-40E3-9065-6F549EA3AEEC}"/>
              </a:ext>
            </a:extLst>
          </p:cNvPr>
          <p:cNvSpPr txBox="1">
            <a:spLocks/>
          </p:cNvSpPr>
          <p:nvPr/>
        </p:nvSpPr>
        <p:spPr>
          <a:xfrm>
            <a:off x="746125" y="541564"/>
            <a:ext cx="9746384" cy="658813"/>
          </a:xfrm>
          <a:prstGeom prst="rect">
            <a:avLst/>
          </a:prstGeom>
        </p:spPr>
        <p:txBody>
          <a:bodyPr/>
          <a:lstStyle>
            <a:lvl1pPr algn="l" defTabSz="914400" rtl="0" eaLnBrk="1" latinLnBrk="0" hangingPunct="1">
              <a:lnSpc>
                <a:spcPct val="90000"/>
              </a:lnSpc>
              <a:spcBef>
                <a:spcPct val="0"/>
              </a:spcBef>
              <a:buNone/>
              <a:defRPr sz="4000" b="1" kern="1200">
                <a:solidFill>
                  <a:srgbClr val="FF0000"/>
                </a:solidFill>
                <a:latin typeface="Calibri" panose="020F0502020204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bg-BG" sz="4000" b="1" i="0" u="none" strike="noStrike" kern="1200" cap="none" spc="0" normalizeH="0" baseline="0" noProof="0" dirty="0">
              <a:ln>
                <a:noFill/>
              </a:ln>
              <a:solidFill>
                <a:srgbClr val="F04E23"/>
              </a:solidFill>
              <a:effectLst/>
              <a:uLnTx/>
              <a:uFillTx/>
              <a:latin typeface="Calibri" panose="020F0502020204030204" pitchFamily="34" charset="0"/>
              <a:ea typeface="+mj-ea"/>
              <a:cs typeface="Arial" panose="020B0604020202020204" pitchFamily="34" charset="0"/>
            </a:endParaRPr>
          </a:p>
        </p:txBody>
      </p:sp>
      <p:sp>
        <p:nvSpPr>
          <p:cNvPr id="2" name="Title 1">
            <a:extLst>
              <a:ext uri="{FF2B5EF4-FFF2-40B4-BE49-F238E27FC236}">
                <a16:creationId xmlns:a16="http://schemas.microsoft.com/office/drawing/2014/main" id="{0B730A87-14C2-4C34-8FCA-ABCA7D79DF8B}"/>
              </a:ext>
            </a:extLst>
          </p:cNvPr>
          <p:cNvSpPr>
            <a:spLocks noGrp="1"/>
          </p:cNvSpPr>
          <p:nvPr>
            <p:ph type="title"/>
          </p:nvPr>
        </p:nvSpPr>
        <p:spPr>
          <a:xfrm>
            <a:off x="746125" y="0"/>
            <a:ext cx="9613861" cy="1080938"/>
          </a:xfrm>
        </p:spPr>
        <p:txBody>
          <a:bodyPr/>
          <a:lstStyle/>
          <a:p>
            <a:r>
              <a:rPr lang="en-GB" dirty="0"/>
              <a:t>Knowledge Graph Platform Use Cases</a:t>
            </a:r>
          </a:p>
        </p:txBody>
      </p:sp>
      <p:sp>
        <p:nvSpPr>
          <p:cNvPr id="3" name="Content Placeholder 2">
            <a:extLst>
              <a:ext uri="{FF2B5EF4-FFF2-40B4-BE49-F238E27FC236}">
                <a16:creationId xmlns:a16="http://schemas.microsoft.com/office/drawing/2014/main" id="{46DDEC57-BF5D-4A7D-A5C4-3B7416ECEF98}"/>
              </a:ext>
            </a:extLst>
          </p:cNvPr>
          <p:cNvSpPr>
            <a:spLocks noGrp="1"/>
          </p:cNvSpPr>
          <p:nvPr>
            <p:ph idx="1"/>
          </p:nvPr>
        </p:nvSpPr>
        <p:spPr>
          <a:xfrm>
            <a:off x="675094" y="1329816"/>
            <a:ext cx="10770781" cy="4986620"/>
          </a:xfrm>
        </p:spPr>
        <p:txBody>
          <a:bodyPr>
            <a:normAutofit/>
          </a:bodyPr>
          <a:lstStyle/>
          <a:p>
            <a:r>
              <a:rPr lang="en-GB" dirty="0"/>
              <a:t>Content enrichment</a:t>
            </a:r>
          </a:p>
          <a:p>
            <a:pPr lvl="1"/>
            <a:r>
              <a:rPr lang="en-GB" dirty="0"/>
              <a:t>Who: STM publishers transforming their business model from publishing to information</a:t>
            </a:r>
          </a:p>
          <a:p>
            <a:pPr lvl="1"/>
            <a:r>
              <a:rPr lang="en-GB" dirty="0"/>
              <a:t>Challenges: Control &amp; generate meta-data</a:t>
            </a:r>
          </a:p>
          <a:p>
            <a:pPr lvl="1"/>
            <a:r>
              <a:rPr lang="en-GB" dirty="0"/>
              <a:t>Reference projects: Elsevier, Wiley, IET, BBC, Euromoney</a:t>
            </a:r>
          </a:p>
          <a:p>
            <a:r>
              <a:rPr lang="en-GB" dirty="0"/>
              <a:t>Semantic search of enterprise documents</a:t>
            </a:r>
          </a:p>
          <a:p>
            <a:pPr lvl="1"/>
            <a:r>
              <a:rPr lang="en-GB" dirty="0"/>
              <a:t>Who: Enterprises with transactional document flows lacking analytic capabilities</a:t>
            </a:r>
          </a:p>
          <a:p>
            <a:pPr lvl="1"/>
            <a:r>
              <a:rPr lang="en-GB" dirty="0"/>
              <a:t>Challenges: Integrate with existing CMS/DMS + security + analytics</a:t>
            </a:r>
          </a:p>
          <a:p>
            <a:pPr lvl="1"/>
            <a:r>
              <a:rPr lang="en-GB" dirty="0"/>
              <a:t>Reference projects: Platts, AstraZeneca, Top-5 US bank, Top-5 German bank</a:t>
            </a:r>
          </a:p>
          <a:p>
            <a:r>
              <a:rPr lang="en-GB" dirty="0"/>
              <a:t>Knowledge graph development and continuous updates</a:t>
            </a:r>
          </a:p>
          <a:p>
            <a:pPr lvl="1"/>
            <a:r>
              <a:rPr lang="en-GB" dirty="0"/>
              <a:t>Who: Innovative businesses based on knowledge intensive processes</a:t>
            </a:r>
          </a:p>
          <a:p>
            <a:pPr lvl="1"/>
            <a:r>
              <a:rPr lang="en-GB" dirty="0"/>
              <a:t>Challenges: Collect, integrate, and maintain complex knowledge graph, semantic search + analytics</a:t>
            </a:r>
          </a:p>
          <a:p>
            <a:pPr lvl="1"/>
            <a:r>
              <a:rPr lang="en-GB" dirty="0"/>
              <a:t>Reference projects: Top Asian business information agency, Big-4 Consultant</a:t>
            </a:r>
          </a:p>
          <a:p>
            <a:endParaRPr lang="en-GB" dirty="0"/>
          </a:p>
        </p:txBody>
      </p:sp>
    </p:spTree>
    <p:extLst>
      <p:ext uri="{BB962C8B-B14F-4D97-AF65-F5344CB8AC3E}">
        <p14:creationId xmlns:p14="http://schemas.microsoft.com/office/powerpoint/2010/main" val="14488720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007C-41F1-4190-BBF2-C19BA96D6CC7}"/>
              </a:ext>
            </a:extLst>
          </p:cNvPr>
          <p:cNvSpPr>
            <a:spLocks noGrp="1"/>
          </p:cNvSpPr>
          <p:nvPr>
            <p:ph type="title"/>
          </p:nvPr>
        </p:nvSpPr>
        <p:spPr>
          <a:xfrm>
            <a:off x="690712" y="0"/>
            <a:ext cx="9613861" cy="1080938"/>
          </a:xfrm>
        </p:spPr>
        <p:txBody>
          <a:bodyPr/>
          <a:lstStyle/>
          <a:p>
            <a:r>
              <a:rPr lang="en-US" dirty="0"/>
              <a:t>Semantic Data Integration</a:t>
            </a:r>
            <a:endParaRPr lang="en-GB" dirty="0"/>
          </a:p>
        </p:txBody>
      </p:sp>
      <p:pic>
        <p:nvPicPr>
          <p:cNvPr id="4" name="Picture 3">
            <a:extLst>
              <a:ext uri="{FF2B5EF4-FFF2-40B4-BE49-F238E27FC236}">
                <a16:creationId xmlns:a16="http://schemas.microsoft.com/office/drawing/2014/main" id="{9DDF6C77-9EEA-4C97-8BD2-2ACABE77F7A0}"/>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2200"/>
          <a:stretch/>
        </p:blipFill>
        <p:spPr>
          <a:xfrm>
            <a:off x="2150918" y="1016226"/>
            <a:ext cx="7370938" cy="5148599"/>
          </a:xfrm>
          <a:prstGeom prst="rect">
            <a:avLst/>
          </a:prstGeom>
        </p:spPr>
      </p:pic>
    </p:spTree>
    <p:extLst>
      <p:ext uri="{BB962C8B-B14F-4D97-AF65-F5344CB8AC3E}">
        <p14:creationId xmlns:p14="http://schemas.microsoft.com/office/powerpoint/2010/main" val="14117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6DC4-3AD8-4523-943B-B8D0FBAB6502}"/>
              </a:ext>
            </a:extLst>
          </p:cNvPr>
          <p:cNvSpPr>
            <a:spLocks noGrp="1"/>
          </p:cNvSpPr>
          <p:nvPr>
            <p:ph type="title"/>
          </p:nvPr>
        </p:nvSpPr>
        <p:spPr>
          <a:xfrm>
            <a:off x="669930" y="430950"/>
            <a:ext cx="9613861" cy="1080938"/>
          </a:xfrm>
        </p:spPr>
        <p:txBody>
          <a:bodyPr/>
          <a:lstStyle/>
          <a:p>
            <a:r>
              <a:rPr lang="en-US" dirty="0"/>
              <a:t>Example KG: </a:t>
            </a:r>
            <a:r>
              <a:rPr lang="en-US" dirty="0" err="1">
                <a:hlinkClick r:id="rId3"/>
              </a:rPr>
              <a:t>FactForge</a:t>
            </a:r>
            <a:endParaRPr lang="en-GB" dirty="0"/>
          </a:p>
        </p:txBody>
      </p:sp>
      <p:pic>
        <p:nvPicPr>
          <p:cNvPr id="45060" name="Picture 9" descr="A close up of a sign&#10;&#10;Description generated with very high confidence">
            <a:extLst>
              <a:ext uri="{FF2B5EF4-FFF2-40B4-BE49-F238E27FC236}">
                <a16:creationId xmlns:a16="http://schemas.microsoft.com/office/drawing/2014/main" id="{BAFCF870-A3C6-4052-8BC3-AC6E4A84551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030543" y="612141"/>
            <a:ext cx="3112217" cy="813771"/>
          </a:xfrm>
          <a:prstGeom prst="rect">
            <a:avLst/>
          </a:prstGeom>
          <a:solidFill>
            <a:schemeClr val="tx1"/>
          </a:solidFill>
          <a:ln>
            <a:noFill/>
          </a:ln>
          <a:extLst/>
        </p:spPr>
      </p:pic>
      <p:sp>
        <p:nvSpPr>
          <p:cNvPr id="9" name="Content Placeholder 2">
            <a:extLst>
              <a:ext uri="{FF2B5EF4-FFF2-40B4-BE49-F238E27FC236}">
                <a16:creationId xmlns:a16="http://schemas.microsoft.com/office/drawing/2014/main" id="{1793536D-F186-420C-890E-9D57C0835376}"/>
              </a:ext>
            </a:extLst>
          </p:cNvPr>
          <p:cNvSpPr txBox="1">
            <a:spLocks/>
          </p:cNvSpPr>
          <p:nvPr/>
        </p:nvSpPr>
        <p:spPr>
          <a:xfrm>
            <a:off x="789315" y="1511888"/>
            <a:ext cx="10613372" cy="4438650"/>
          </a:xfrm>
          <a:prstGeom prst="rect">
            <a:avLst/>
          </a:prstGeom>
        </p:spPr>
        <p:txBody>
          <a:bodyPr/>
          <a:lstStyle>
            <a:lvl1pPr marL="228600" indent="-228600" algn="l" defTabSz="914400" rtl="0" eaLnBrk="1" latinLnBrk="0" hangingPunct="1">
              <a:lnSpc>
                <a:spcPct val="90000"/>
              </a:lnSpc>
              <a:spcBef>
                <a:spcPts val="1800"/>
              </a:spcBef>
              <a:buClr>
                <a:srgbClr val="FF0000"/>
              </a:buClr>
              <a:buSzPct val="100000"/>
              <a:buFont typeface="Arial" pitchFamily="34" charset="0"/>
              <a:buChar char="•"/>
              <a:defRPr sz="2800" b="1" kern="1200">
                <a:solidFill>
                  <a:schemeClr val="tx1"/>
                </a:solidFill>
                <a:latin typeface="Calibri" panose="020F0502020204030204" pitchFamily="34" charset="0"/>
                <a:ea typeface="+mn-ea"/>
                <a:cs typeface="+mn-cs"/>
              </a:defRPr>
            </a:lvl1pPr>
            <a:lvl2pPr marL="457200" indent="-182880" algn="l" defTabSz="914400" rtl="0" eaLnBrk="1" latinLnBrk="0" hangingPunct="1">
              <a:lnSpc>
                <a:spcPct val="90000"/>
              </a:lnSpc>
              <a:spcBef>
                <a:spcPts val="1200"/>
              </a:spcBef>
              <a:buClr>
                <a:srgbClr val="FF0000"/>
              </a:buClr>
              <a:buSzPct val="100000"/>
              <a:buFont typeface="Calibri" panose="020F0502020204030204" pitchFamily="34" charset="0"/>
              <a:buChar char="−"/>
              <a:defRPr sz="1800" kern="1200">
                <a:solidFill>
                  <a:srgbClr val="FF0000"/>
                </a:solidFill>
                <a:latin typeface="Calibri" panose="020F0502020204030204" pitchFamily="34" charset="0"/>
                <a:ea typeface="+mn-ea"/>
                <a:cs typeface="+mn-cs"/>
              </a:defRPr>
            </a:lvl2pPr>
            <a:lvl3pPr marL="685800" indent="-179388" algn="l" defTabSz="914400" rtl="0" eaLnBrk="1" latinLnBrk="0" hangingPunct="1">
              <a:lnSpc>
                <a:spcPct val="90000"/>
              </a:lnSpc>
              <a:spcBef>
                <a:spcPts val="800"/>
              </a:spcBef>
              <a:buClr>
                <a:srgbClr val="FF0000"/>
              </a:buClr>
              <a:buSzPct val="100000"/>
              <a:buFont typeface="Arial" pitchFamily="34" charset="0"/>
              <a:buChar char="▪"/>
              <a:defRPr sz="1600" kern="1200">
                <a:solidFill>
                  <a:schemeClr val="tx1"/>
                </a:solidFill>
                <a:latin typeface="Calibri" panose="020F0502020204030204" pitchFamily="34" charset="0"/>
                <a:ea typeface="+mn-ea"/>
                <a:cs typeface="+mn-cs"/>
              </a:defRPr>
            </a:lvl3pPr>
            <a:lvl4pPr marL="914400" indent="-182880" algn="l" defTabSz="914400" rtl="0" eaLnBrk="1" latinLnBrk="0" hangingPunct="1">
              <a:lnSpc>
                <a:spcPct val="90000"/>
              </a:lnSpc>
              <a:spcBef>
                <a:spcPts val="8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4pPr>
            <a:lvl5pPr marL="1143000" indent="-179388" algn="l" defTabSz="914400" rtl="0" eaLnBrk="1" latinLnBrk="0" hangingPunct="1">
              <a:lnSpc>
                <a:spcPct val="90000"/>
              </a:lnSpc>
              <a:spcBef>
                <a:spcPts val="6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358775" marR="0" lvl="0"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8875713" algn="l"/>
              </a:tabLst>
              <a:defRPr/>
            </a:pPr>
            <a:r>
              <a:rPr kumimoji="0" lang="en-US" altLang="bg-BG" sz="2700" b="1" i="0" u="none" strike="noStrike" kern="1200" cap="none" spc="0" normalizeH="0" baseline="0" noProof="0" dirty="0" err="1">
                <a:ln>
                  <a:noFill/>
                </a:ln>
                <a:effectLst/>
                <a:uLnTx/>
                <a:uFillTx/>
                <a:latin typeface="Calibri" panose="020F0502020204030204" pitchFamily="34" charset="0"/>
                <a:ea typeface="+mn-ea"/>
                <a:cs typeface="+mn-cs"/>
                <a:sym typeface="Arial" panose="020B0604020202020204" pitchFamily="34" charset="0"/>
              </a:rPr>
              <a:t>DBpedia</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 (the English version) 	496M</a:t>
            </a:r>
          </a:p>
          <a:p>
            <a:pPr marL="358775" marR="0" lvl="0"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8875713" algn="l"/>
              </a:tabLst>
              <a:defRPr/>
            </a:pPr>
            <a:r>
              <a:rPr kumimoji="0" lang="en-US" altLang="bg-BG" sz="2700" b="1" i="0" u="none" strike="noStrike" kern="1200" cap="none" spc="0" normalizeH="0" baseline="0" noProof="0" dirty="0" err="1">
                <a:ln>
                  <a:noFill/>
                </a:ln>
                <a:effectLst/>
                <a:uLnTx/>
                <a:uFillTx/>
                <a:latin typeface="Calibri" panose="020F0502020204030204" pitchFamily="34" charset="0"/>
                <a:ea typeface="+mn-ea"/>
                <a:cs typeface="+mn-cs"/>
                <a:sym typeface="Arial" panose="020B0604020202020204" pitchFamily="34" charset="0"/>
              </a:rPr>
              <a:t>Geonames</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 (all geographic features on Earth)     	150M</a:t>
            </a:r>
          </a:p>
          <a:p>
            <a:pPr marL="587375" marR="0" lvl="2" indent="-358775" algn="l" defTabSz="914400" rtl="0" eaLnBrk="1" fontAlgn="auto" latinLnBrk="0" hangingPunct="1">
              <a:lnSpc>
                <a:spcPct val="100000"/>
              </a:lnSpc>
              <a:spcBef>
                <a:spcPts val="800"/>
              </a:spcBef>
              <a:spcAft>
                <a:spcPts val="0"/>
              </a:spcAft>
              <a:buClr>
                <a:schemeClr val="tx1"/>
              </a:buClr>
              <a:buSzPct val="100000"/>
              <a:buFont typeface="Courier New" panose="02070309020205020404" pitchFamily="49" charset="0"/>
              <a:buChar char="o"/>
              <a:tabLst>
                <a:tab pos="8875713" algn="l"/>
              </a:tabLst>
              <a:defRPr/>
            </a:pPr>
            <a:r>
              <a:rPr kumimoji="0" lang="bg-BG" altLang="bg-BG" sz="1800" b="0" i="1" u="none" strike="noStrike" kern="1200" cap="none" spc="0" normalizeH="0" baseline="0" noProof="0" dirty="0">
                <a:ln>
                  <a:noFill/>
                </a:ln>
                <a:effectLst/>
                <a:uLnTx/>
                <a:uFillTx/>
                <a:latin typeface="Calibri" panose="020F0502020204030204" pitchFamily="34" charset="0"/>
                <a:ea typeface="+mn-ea"/>
                <a:cs typeface="+mn-cs"/>
              </a:rPr>
              <a:t> </a:t>
            </a:r>
            <a:r>
              <a:rPr kumimoji="0" lang="en-US" altLang="bg-BG" sz="1800" b="0" i="1" u="none" strike="noStrike" kern="1200" cap="none" spc="0" normalizeH="0" baseline="0" noProof="0" dirty="0" err="1">
                <a:ln>
                  <a:noFill/>
                </a:ln>
                <a:effectLst/>
                <a:uLnTx/>
                <a:uFillTx/>
                <a:latin typeface="Calibri" panose="020F0502020204030204" pitchFamily="34" charset="0"/>
                <a:ea typeface="+mn-ea"/>
                <a:cs typeface="+mn-cs"/>
              </a:rPr>
              <a:t>owl:sameAs</a:t>
            </a:r>
            <a:r>
              <a:rPr kumimoji="0" lang="en-US" altLang="bg-BG" sz="1800" b="0" i="1" u="none" strike="noStrike" kern="1200" cap="none" spc="0" normalizeH="0" baseline="0" noProof="0" dirty="0">
                <a:ln>
                  <a:noFill/>
                </a:ln>
                <a:effectLst/>
                <a:uLnTx/>
                <a:uFillTx/>
                <a:latin typeface="Calibri" panose="020F0502020204030204" pitchFamily="34" charset="0"/>
                <a:ea typeface="+mn-ea"/>
                <a:cs typeface="+mn-cs"/>
              </a:rPr>
              <a:t> links between </a:t>
            </a:r>
            <a:r>
              <a:rPr kumimoji="0" lang="en-US" altLang="bg-BG" sz="1800" b="0" i="1" u="none" strike="noStrike" kern="1200" cap="none" spc="0" normalizeH="0" baseline="0" noProof="0" dirty="0" err="1">
                <a:ln>
                  <a:noFill/>
                </a:ln>
                <a:effectLst/>
                <a:uLnTx/>
                <a:uFillTx/>
                <a:latin typeface="Calibri" panose="020F0502020204030204" pitchFamily="34" charset="0"/>
                <a:ea typeface="+mn-ea"/>
                <a:cs typeface="+mn-cs"/>
              </a:rPr>
              <a:t>DBpedia</a:t>
            </a:r>
            <a:r>
              <a:rPr kumimoji="0" lang="en-US" altLang="bg-BG" sz="1800" b="0" i="1" u="none" strike="noStrike" kern="1200" cap="none" spc="0" normalizeH="0" baseline="0" noProof="0" dirty="0">
                <a:ln>
                  <a:noFill/>
                </a:ln>
                <a:effectLst/>
                <a:uLnTx/>
                <a:uFillTx/>
                <a:latin typeface="Calibri" panose="020F0502020204030204" pitchFamily="34" charset="0"/>
                <a:ea typeface="+mn-ea"/>
                <a:cs typeface="+mn-cs"/>
              </a:rPr>
              <a:t> and </a:t>
            </a:r>
            <a:r>
              <a:rPr kumimoji="0" lang="en-US" altLang="bg-BG" sz="1800" b="0" i="1" u="none" strike="noStrike" kern="1200" cap="none" spc="0" normalizeH="0" baseline="0" noProof="0" dirty="0" err="1">
                <a:ln>
                  <a:noFill/>
                </a:ln>
                <a:effectLst/>
                <a:uLnTx/>
                <a:uFillTx/>
                <a:latin typeface="Calibri" panose="020F0502020204030204" pitchFamily="34" charset="0"/>
                <a:ea typeface="+mn-ea"/>
                <a:cs typeface="+mn-cs"/>
              </a:rPr>
              <a:t>Geonames</a:t>
            </a:r>
            <a:r>
              <a:rPr kumimoji="0" lang="en-US" altLang="bg-BG" sz="1800" b="0" i="1" u="none" strike="noStrike" kern="1200" cap="none" spc="0" normalizeH="0" baseline="0" noProof="0" dirty="0">
                <a:ln>
                  <a:noFill/>
                </a:ln>
                <a:effectLst/>
                <a:uLnTx/>
                <a:uFillTx/>
                <a:latin typeface="Calibri" panose="020F0502020204030204" pitchFamily="34" charset="0"/>
                <a:ea typeface="+mn-ea"/>
                <a:cs typeface="+mn-cs"/>
              </a:rPr>
              <a:t> 	   471K</a:t>
            </a:r>
            <a:endParaRPr kumimoji="0" lang="en-US" altLang="bg-BG" sz="1800" b="0" i="1"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endParaRPr>
          </a:p>
          <a:p>
            <a:pPr marL="358775" marR="0" lvl="0"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8875713" algn="l"/>
              </a:tabLst>
              <a:defRPr/>
            </a:pPr>
            <a:r>
              <a:rPr kumimoji="0" lang="en-US" altLang="bg-BG" sz="2700" b="1"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GLEI</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 (global company register data)  	    3M</a:t>
            </a:r>
          </a:p>
          <a:p>
            <a:pPr marL="358775" marR="0" lvl="0"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8875713" algn="l"/>
              </a:tabLst>
              <a:defRPr/>
            </a:pPr>
            <a:r>
              <a:rPr kumimoji="0" lang="en-US" altLang="bg-BG" sz="2700" b="1"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Panama Papers </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DB (#</a:t>
            </a:r>
            <a:r>
              <a:rPr kumimoji="0" lang="en-US" altLang="bg-BG" sz="2700" b="0" i="0" u="none" strike="noStrike" kern="1200" cap="none" spc="0" normalizeH="0" baseline="0" noProof="0" dirty="0" err="1">
                <a:ln>
                  <a:noFill/>
                </a:ln>
                <a:effectLst/>
                <a:uLnTx/>
                <a:uFillTx/>
                <a:latin typeface="Calibri" panose="020F0502020204030204" pitchFamily="34" charset="0"/>
                <a:ea typeface="+mn-ea"/>
                <a:cs typeface="+mn-cs"/>
                <a:sym typeface="Arial" panose="020B0604020202020204" pitchFamily="34" charset="0"/>
              </a:rPr>
              <a:t>LinkedLeaks</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	  20M </a:t>
            </a:r>
          </a:p>
          <a:p>
            <a:pPr marL="587375" marR="0" lvl="1"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9144000" algn="l"/>
              </a:tabLst>
              <a:defRPr/>
            </a:pPr>
            <a:r>
              <a:rPr kumimoji="0" lang="en-US" altLang="bg-BG" sz="18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sym typeface="Arial" panose="020B0604020202020204" pitchFamily="34" charset="0"/>
              </a:rPr>
              <a:t>Other datasets and ontologies: WordNet, </a:t>
            </a:r>
            <a:r>
              <a:rPr kumimoji="0" lang="en-US" altLang="bg-BG" sz="1800" b="0" i="1" u="none" strike="noStrike" kern="1200" cap="none" spc="0" normalizeH="0" baseline="0" noProof="0" dirty="0" err="1">
                <a:ln>
                  <a:noFill/>
                </a:ln>
                <a:solidFill>
                  <a:schemeClr val="tx1"/>
                </a:solidFill>
                <a:effectLst/>
                <a:uLnTx/>
                <a:uFillTx/>
                <a:latin typeface="Calibri" panose="020F0502020204030204" pitchFamily="34" charset="0"/>
                <a:ea typeface="+mn-ea"/>
                <a:cs typeface="+mn-cs"/>
                <a:sym typeface="Arial" panose="020B0604020202020204" pitchFamily="34" charset="0"/>
              </a:rPr>
              <a:t>WorldFacts</a:t>
            </a:r>
            <a:r>
              <a:rPr kumimoji="0" lang="en-US" altLang="bg-BG" sz="1800" b="0" i="1" u="none" strike="noStrike" kern="1200" cap="none" spc="0" normalizeH="0" baseline="0" noProof="0" dirty="0">
                <a:ln>
                  <a:noFill/>
                </a:ln>
                <a:solidFill>
                  <a:schemeClr val="tx1"/>
                </a:solidFill>
                <a:effectLst/>
                <a:uLnTx/>
                <a:uFillTx/>
                <a:latin typeface="Calibri" panose="020F0502020204030204" pitchFamily="34" charset="0"/>
                <a:ea typeface="+mn-ea"/>
                <a:cs typeface="+mn-cs"/>
                <a:sym typeface="Arial" panose="020B0604020202020204" pitchFamily="34" charset="0"/>
              </a:rPr>
              <a:t>, FIBO</a:t>
            </a:r>
          </a:p>
          <a:p>
            <a:pPr marL="358775" marR="0" lvl="0"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444500" algn="l"/>
                <a:tab pos="8969375" algn="l"/>
              </a:tabLst>
              <a:defRPr/>
            </a:pPr>
            <a:r>
              <a:rPr kumimoji="0" lang="en-US" altLang="bg-BG" sz="2700" b="1"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News metadata </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(2000 articles/day enriched by NOW)          1 023M  </a:t>
            </a:r>
          </a:p>
          <a:p>
            <a:pPr marL="358775" marR="0" lvl="0" indent="-358775" algn="l" defTabSz="914400" rtl="0" eaLnBrk="1" fontAlgn="auto" latinLnBrk="0" hangingPunct="1">
              <a:lnSpc>
                <a:spcPct val="100000"/>
              </a:lnSpc>
              <a:spcBef>
                <a:spcPts val="1200"/>
              </a:spcBef>
              <a:spcAft>
                <a:spcPts val="0"/>
              </a:spcAft>
              <a:buClr>
                <a:schemeClr val="tx1"/>
              </a:buClr>
              <a:buSzPct val="100000"/>
              <a:buFont typeface="Courier New" panose="02070309020205020404" pitchFamily="49" charset="0"/>
              <a:buChar char="o"/>
              <a:tabLst>
                <a:tab pos="8969375" algn="l"/>
              </a:tabLst>
              <a:defRPr/>
            </a:pPr>
            <a:r>
              <a:rPr kumimoji="0" lang="en-US" altLang="bg-BG" sz="2700" b="1"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Total size </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(2.2B explicit + 32</a:t>
            </a:r>
            <a:r>
              <a:rPr kumimoji="0" lang="bg-BG"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8</a:t>
            </a:r>
            <a:r>
              <a:rPr kumimoji="0" lang="en-US" altLang="bg-BG" sz="2700" b="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M inferred statements)             </a:t>
            </a:r>
            <a:r>
              <a:rPr kumimoji="0" lang="en-US" altLang="bg-BG" sz="2700"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2 522</a:t>
            </a:r>
            <a:r>
              <a:rPr kumimoji="0" lang="bg-BG" altLang="bg-BG" sz="2700" b="1" i="0" u="none" strike="noStrike" kern="1200" cap="none" spc="0" normalizeH="0" baseline="0" noProof="0" dirty="0">
                <a:ln>
                  <a:noFill/>
                </a:ln>
                <a:effectLst/>
                <a:uLnTx/>
                <a:uFillTx/>
                <a:latin typeface="Calibri" panose="020F0502020204030204" pitchFamily="34" charset="0"/>
                <a:ea typeface="+mn-ea"/>
                <a:cs typeface="+mn-cs"/>
                <a:sym typeface="Arial" panose="020B0604020202020204" pitchFamily="34" charset="0"/>
              </a:rPr>
              <a:t>М</a:t>
            </a:r>
          </a:p>
        </p:txBody>
      </p:sp>
    </p:spTree>
    <p:extLst>
      <p:ext uri="{BB962C8B-B14F-4D97-AF65-F5344CB8AC3E}">
        <p14:creationId xmlns:p14="http://schemas.microsoft.com/office/powerpoint/2010/main" val="100098211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01103" y="77819"/>
            <a:ext cx="9613861" cy="1002836"/>
          </a:xfrm>
          <a:prstGeom prst="rect">
            <a:avLst/>
          </a:prstGeom>
        </p:spPr>
        <p:txBody>
          <a:bodyPr lIns="91425" tIns="91425" rIns="91425" bIns="91425" anchor="b" anchorCtr="0">
            <a:noAutofit/>
          </a:bodyPr>
          <a:lstStyle/>
          <a:p>
            <a:pPr lvl="0">
              <a:spcBef>
                <a:spcPts val="0"/>
              </a:spcBef>
              <a:buClr>
                <a:schemeClr val="dk2"/>
              </a:buClr>
              <a:buSzPct val="27500"/>
            </a:pPr>
            <a:r>
              <a:rPr lang="en-US" dirty="0"/>
              <a:t>Class </a:t>
            </a:r>
            <a:r>
              <a:rPr lang="en-US" dirty="0">
                <a:hlinkClick r:id="rId3"/>
              </a:rPr>
              <a:t>Exploration</a:t>
            </a:r>
            <a:endParaRPr lang="en-US" b="0" dirty="0"/>
          </a:p>
        </p:txBody>
      </p:sp>
      <p:sp>
        <p:nvSpPr>
          <p:cNvPr id="3" name="Content Placeholder 2">
            <a:extLst>
              <a:ext uri="{FF2B5EF4-FFF2-40B4-BE49-F238E27FC236}">
                <a16:creationId xmlns:a16="http://schemas.microsoft.com/office/drawing/2014/main" id="{5DEDDD63-E76D-4AD0-AD98-D893EAD18EC0}"/>
              </a:ext>
            </a:extLst>
          </p:cNvPr>
          <p:cNvSpPr>
            <a:spLocks noGrp="1"/>
          </p:cNvSpPr>
          <p:nvPr>
            <p:ph idx="1"/>
          </p:nvPr>
        </p:nvSpPr>
        <p:spPr>
          <a:xfrm>
            <a:off x="9518073" y="1724891"/>
            <a:ext cx="2525311" cy="3868398"/>
          </a:xfrm>
        </p:spPr>
        <p:txBody>
          <a:bodyPr>
            <a:normAutofit fontScale="92500"/>
          </a:bodyPr>
          <a:lstStyle/>
          <a:p>
            <a:pPr marL="544512" lvl="0" indent="-457200">
              <a:buClr>
                <a:schemeClr val="tx1"/>
              </a:buClr>
              <a:buFont typeface="Courier New" panose="02070309020205020404" pitchFamily="49" charset="0"/>
              <a:buChar char="o"/>
              <a:defRPr/>
            </a:pPr>
            <a:r>
              <a:rPr lang="en-US" dirty="0"/>
              <a:t>About 1400 Classes</a:t>
            </a:r>
          </a:p>
          <a:p>
            <a:pPr marL="544512" lvl="0" indent="-457200">
              <a:buClr>
                <a:schemeClr val="tx1"/>
              </a:buClr>
              <a:buFont typeface="Courier New" panose="02070309020205020404" pitchFamily="49" charset="0"/>
              <a:buChar char="o"/>
              <a:defRPr/>
            </a:pPr>
            <a:r>
              <a:rPr lang="en-US" altLang="bg-BG" dirty="0">
                <a:latin typeface="Calibri" panose="020F0502020204030204" pitchFamily="34" charset="0"/>
              </a:rPr>
              <a:t>To cope with this one needs specific tools</a:t>
            </a:r>
          </a:p>
          <a:p>
            <a:pPr marL="544512" lvl="0" indent="-457200" fontAlgn="base">
              <a:spcBef>
                <a:spcPts val="1800"/>
              </a:spcBef>
              <a:spcAft>
                <a:spcPct val="0"/>
              </a:spcAft>
              <a:buClr>
                <a:schemeClr val="tx1"/>
              </a:buClr>
              <a:buSzPct val="100000"/>
              <a:buFont typeface="Courier New" panose="02070309020205020404" pitchFamily="49" charset="0"/>
              <a:buChar char="o"/>
              <a:defRPr/>
            </a:pPr>
            <a:r>
              <a:rPr lang="en-US" altLang="bg-BG" dirty="0" err="1">
                <a:latin typeface="Calibri" panose="020F0502020204030204" pitchFamily="34" charset="0"/>
              </a:rPr>
              <a:t>GraphDB</a:t>
            </a:r>
            <a:r>
              <a:rPr lang="en-US" altLang="bg-BG" dirty="0">
                <a:latin typeface="Calibri" panose="020F0502020204030204" pitchFamily="34" charset="0"/>
              </a:rPr>
              <a:t> Workbench’s Class Hierarchy exploration tool</a:t>
            </a:r>
            <a:endParaRPr lang="en-US" altLang="bg-BG" sz="1800" dirty="0">
              <a:latin typeface="Calibri" panose="020F0502020204030204" pitchFamily="34" charset="0"/>
            </a:endParaRPr>
          </a:p>
          <a:p>
            <a:endParaRPr lang="en-GB" dirty="0"/>
          </a:p>
        </p:txBody>
      </p:sp>
      <p:pic>
        <p:nvPicPr>
          <p:cNvPr id="280" name="Shape 280"/>
          <p:cNvPicPr preferRelativeResize="0"/>
          <p:nvPr/>
        </p:nvPicPr>
        <p:blipFill>
          <a:blip r:embed="rId4">
            <a:alphaModFix/>
          </a:blip>
          <a:stretch>
            <a:fillRect/>
          </a:stretch>
        </p:blipFill>
        <p:spPr>
          <a:xfrm>
            <a:off x="0" y="1309255"/>
            <a:ext cx="9164782" cy="5548745"/>
          </a:xfrm>
          <a:prstGeom prst="rect">
            <a:avLst/>
          </a:prstGeom>
          <a:noFill/>
          <a:ln>
            <a:noFill/>
          </a:ln>
        </p:spPr>
      </p:pic>
    </p:spTree>
    <p:extLst>
      <p:ext uri="{BB962C8B-B14F-4D97-AF65-F5344CB8AC3E}">
        <p14:creationId xmlns:p14="http://schemas.microsoft.com/office/powerpoint/2010/main" val="275703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a:extLst>
              <a:ext uri="{FF2B5EF4-FFF2-40B4-BE49-F238E27FC236}">
                <a16:creationId xmlns:a16="http://schemas.microsoft.com/office/drawing/2014/main" id="{18C56857-EDEA-431F-AEF3-E553A7FA7C44}"/>
              </a:ext>
            </a:extLst>
          </p:cNvPr>
          <p:cNvSpPr>
            <a:spLocks noGrp="1" noChangeArrowheads="1"/>
          </p:cNvSpPr>
          <p:nvPr>
            <p:ph type="title"/>
          </p:nvPr>
        </p:nvSpPr>
        <p:spPr/>
        <p:txBody>
          <a:bodyPr/>
          <a:lstStyle/>
          <a:p>
            <a:r>
              <a:rPr lang="en-GB" altLang="en-US" dirty="0"/>
              <a:t>What is Semantic Web and Linked Open Data?</a:t>
            </a:r>
          </a:p>
        </p:txBody>
      </p:sp>
      <p:sp>
        <p:nvSpPr>
          <p:cNvPr id="13315" name="Content Placeholder 3">
            <a:extLst>
              <a:ext uri="{FF2B5EF4-FFF2-40B4-BE49-F238E27FC236}">
                <a16:creationId xmlns:a16="http://schemas.microsoft.com/office/drawing/2014/main" id="{7E95FD41-AAFD-4968-AB1B-5679AA08CE46}"/>
              </a:ext>
            </a:extLst>
          </p:cNvPr>
          <p:cNvSpPr>
            <a:spLocks noGrp="1" noChangeArrowheads="1"/>
          </p:cNvSpPr>
          <p:nvPr>
            <p:ph idx="1"/>
          </p:nvPr>
        </p:nvSpPr>
        <p:spPr>
          <a:xfrm>
            <a:off x="680321" y="1752600"/>
            <a:ext cx="10770781" cy="4183589"/>
          </a:xfrm>
        </p:spPr>
        <p:txBody>
          <a:bodyPr>
            <a:normAutofit fontScale="92500" lnSpcReduction="10000"/>
          </a:bodyPr>
          <a:lstStyle/>
          <a:p>
            <a:r>
              <a:rPr lang="en-GB" altLang="en-US" dirty="0"/>
              <a:t>Semantic Web and Semantic Technologies</a:t>
            </a:r>
          </a:p>
          <a:p>
            <a:pPr lvl="1"/>
            <a:r>
              <a:rPr lang="en-GB" altLang="en-US" dirty="0"/>
              <a:t>Exposing data and datasets to machines</a:t>
            </a:r>
          </a:p>
          <a:p>
            <a:pPr lvl="1"/>
            <a:r>
              <a:rPr lang="en-GB" altLang="en-US" dirty="0"/>
              <a:t>Allowing machines to "understand" a bit of the data. Not giving a "higher meaning" to data</a:t>
            </a:r>
          </a:p>
          <a:p>
            <a:r>
              <a:rPr lang="en-GB" altLang="en-US" dirty="0"/>
              <a:t>RDF, Ontologies, RDF Shapes</a:t>
            </a:r>
          </a:p>
          <a:p>
            <a:pPr lvl="1"/>
            <a:r>
              <a:rPr lang="en-GB" altLang="en-US" dirty="0"/>
              <a:t>RDF: simple graph data model: triples (S,P,O), also quads (S,P,O,C=G)</a:t>
            </a:r>
          </a:p>
          <a:p>
            <a:pPr lvl="1"/>
            <a:r>
              <a:rPr lang="en-GB" altLang="en-US" dirty="0"/>
              <a:t>RDFS and OWL Ontologies: describe classes, properties, subclasses, sub-properties, description logic constructs</a:t>
            </a:r>
          </a:p>
          <a:p>
            <a:pPr lvl="1"/>
            <a:r>
              <a:rPr lang="en-GB" altLang="en-US" dirty="0"/>
              <a:t>RDF Shapes (Application Profiles): describe constraints on RDF data</a:t>
            </a:r>
          </a:p>
          <a:p>
            <a:pPr lvl="1"/>
            <a:r>
              <a:rPr lang="en-GB" altLang="en-US" dirty="0"/>
              <a:t>May use with or without schema; the schema is part of the data</a:t>
            </a:r>
          </a:p>
          <a:p>
            <a:r>
              <a:rPr lang="en-GB" altLang="en-US" dirty="0"/>
              <a:t>Linked Open Data</a:t>
            </a:r>
          </a:p>
          <a:p>
            <a:pPr lvl="1"/>
            <a:r>
              <a:rPr lang="en-GB" altLang="en-US" dirty="0"/>
              <a:t>Expose datasets globally, making each entity/data point addressable (URL)</a:t>
            </a:r>
          </a:p>
          <a:p>
            <a:pPr lvl="1"/>
            <a:r>
              <a:rPr lang="en-GB" altLang="en-US" dirty="0"/>
              <a:t>Use global identifiers not ambiguous names: "things not strings"</a:t>
            </a:r>
          </a:p>
          <a:p>
            <a:pPr lvl="1"/>
            <a:r>
              <a:rPr lang="en-GB" altLang="en-US" dirty="0"/>
              <a:t>Link entities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idx="4294967295"/>
          </p:nvPr>
        </p:nvSpPr>
        <p:spPr>
          <a:xfrm>
            <a:off x="818911" y="148870"/>
            <a:ext cx="10958375" cy="790063"/>
          </a:xfrm>
          <a:prstGeom prst="rect">
            <a:avLst/>
          </a:prstGeom>
        </p:spPr>
        <p:txBody>
          <a:bodyPr lIns="91425" tIns="91425" rIns="91425" bIns="91425" anchor="b" anchorCtr="0">
            <a:noAutofit/>
          </a:bodyPr>
          <a:lstStyle/>
          <a:p>
            <a:pPr lvl="0">
              <a:spcBef>
                <a:spcPts val="0"/>
              </a:spcBef>
              <a:buNone/>
            </a:pPr>
            <a:r>
              <a:rPr lang="en-US" sz="4400" dirty="0"/>
              <a:t>Class Relations</a:t>
            </a:r>
          </a:p>
        </p:txBody>
      </p:sp>
      <p:sp>
        <p:nvSpPr>
          <p:cNvPr id="2" name="Slide Number Placeholder 1">
            <a:extLst>
              <a:ext uri="{FF2B5EF4-FFF2-40B4-BE49-F238E27FC236}">
                <a16:creationId xmlns:a16="http://schemas.microsoft.com/office/drawing/2014/main" id="{C90F1C15-2CED-4D1A-A9CC-E017979ADE64}"/>
              </a:ext>
            </a:extLst>
          </p:cNvPr>
          <p:cNvSpPr>
            <a:spLocks noGrp="1"/>
          </p:cNvSpPr>
          <p:nvPr>
            <p:ph type="sldNum" sz="quarter" idx="4294967295"/>
          </p:nvPr>
        </p:nvSpPr>
        <p:spPr>
          <a:xfrm>
            <a:off x="8651450" y="6339669"/>
            <a:ext cx="601407" cy="22243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lumOff val="50000"/>
                  </a:srgbClr>
                </a:solidFill>
                <a:effectLst/>
                <a:uLnTx/>
                <a:uFillTx/>
                <a:latin typeface="Calibri" panose="020F0502020204030204" pitchFamily="34" charset="0"/>
                <a:ea typeface="+mn-ea"/>
                <a:cs typeface="+mn-cs"/>
              </a:rPr>
              <a:t>#</a:t>
            </a:r>
            <a:fld id="{E31375A4-56A4-47D6-9801-1991572033F7}" type="slidenum">
              <a:rPr kumimoji="0" lang="en-US" sz="1400" b="0" i="0" u="none" strike="noStrike" kern="1200" cap="none" spc="0" normalizeH="0" baseline="0" noProof="0" smtClean="0">
                <a:ln>
                  <a:noFill/>
                </a:ln>
                <a:solidFill>
                  <a:srgbClr val="FFFFFF">
                    <a:lumMod val="50000"/>
                    <a:lumOff val="50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dirty="0">
              <a:ln>
                <a:noFill/>
              </a:ln>
              <a:solidFill>
                <a:srgbClr val="FFFFFF">
                  <a:lumMod val="50000"/>
                  <a:lumOff val="50000"/>
                </a:srgbClr>
              </a:solidFill>
              <a:effectLst/>
              <a:uLnTx/>
              <a:uFillTx/>
              <a:latin typeface="Calibri" panose="020F0502020204030204" pitchFamily="34" charset="0"/>
              <a:ea typeface="+mn-ea"/>
              <a:cs typeface="+mn-cs"/>
            </a:endParaRPr>
          </a:p>
        </p:txBody>
      </p:sp>
      <p:pic>
        <p:nvPicPr>
          <p:cNvPr id="4" name="Picture 3" descr="A screenshot of a cell phone&#10;&#10;Description generated with very high confidence">
            <a:extLst>
              <a:ext uri="{FF2B5EF4-FFF2-40B4-BE49-F238E27FC236}">
                <a16:creationId xmlns:a16="http://schemas.microsoft.com/office/drawing/2014/main" id="{0958C2EE-E399-4FC0-83C8-A5E70EB2E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11" y="919381"/>
            <a:ext cx="10554178" cy="5938619"/>
          </a:xfrm>
          <a:prstGeom prst="rect">
            <a:avLst/>
          </a:prstGeom>
        </p:spPr>
      </p:pic>
    </p:spTree>
    <p:extLst>
      <p:ext uri="{BB962C8B-B14F-4D97-AF65-F5344CB8AC3E}">
        <p14:creationId xmlns:p14="http://schemas.microsoft.com/office/powerpoint/2010/main" val="348837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idx="4294967295"/>
          </p:nvPr>
        </p:nvSpPr>
        <p:spPr>
          <a:xfrm>
            <a:off x="0" y="14759"/>
            <a:ext cx="9601200" cy="832212"/>
          </a:xfrm>
          <a:prstGeom prst="rect">
            <a:avLst/>
          </a:prstGeom>
        </p:spPr>
        <p:txBody>
          <a:bodyPr lIns="91425" tIns="91425" rIns="91425" bIns="91425" anchor="b" anchorCtr="0">
            <a:noAutofit/>
          </a:bodyPr>
          <a:lstStyle/>
          <a:p>
            <a:pPr lvl="0">
              <a:spcBef>
                <a:spcPts val="0"/>
              </a:spcBef>
              <a:buNone/>
            </a:pPr>
            <a:r>
              <a:rPr lang="en-US" sz="4400" dirty="0">
                <a:hlinkClick r:id="rId3">
                  <a:extLst>
                    <a:ext uri="{A12FA001-AC4F-418D-AE19-62706E023703}">
                      <ahyp:hlinkClr xmlns:ahyp="http://schemas.microsoft.com/office/drawing/2018/hyperlinkcolor" val="tx"/>
                    </a:ext>
                  </a:extLst>
                </a:hlinkClick>
              </a:rPr>
              <a:t>Visual Graph</a:t>
            </a:r>
            <a:r>
              <a:rPr lang="en-US" sz="4400" dirty="0"/>
              <a:t>: Node details</a:t>
            </a:r>
          </a:p>
        </p:txBody>
      </p:sp>
      <p:sp>
        <p:nvSpPr>
          <p:cNvPr id="2" name="Slide Number Placeholder 1">
            <a:extLst>
              <a:ext uri="{FF2B5EF4-FFF2-40B4-BE49-F238E27FC236}">
                <a16:creationId xmlns:a16="http://schemas.microsoft.com/office/drawing/2014/main" id="{D03ABF67-96CF-4FEB-9D7C-E721757977A4}"/>
              </a:ext>
            </a:extLst>
          </p:cNvPr>
          <p:cNvSpPr>
            <a:spLocks noGrp="1"/>
          </p:cNvSpPr>
          <p:nvPr>
            <p:ph type="sldNum" sz="quarter" idx="4294967295"/>
          </p:nvPr>
        </p:nvSpPr>
        <p:spPr>
          <a:xfrm>
            <a:off x="11590338" y="6338888"/>
            <a:ext cx="601662" cy="22383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lumOff val="50000"/>
                  </a:srgbClr>
                </a:solidFill>
                <a:effectLst/>
                <a:uLnTx/>
                <a:uFillTx/>
                <a:latin typeface="Calibri" panose="020F0502020204030204" pitchFamily="34" charset="0"/>
                <a:ea typeface="+mn-ea"/>
                <a:cs typeface="+mn-cs"/>
              </a:rPr>
              <a:t>#</a:t>
            </a:r>
            <a:fld id="{E31375A4-56A4-47D6-9801-1991572033F7}" type="slidenum">
              <a:rPr kumimoji="0" lang="en-US" sz="1400" b="0" i="0" u="none" strike="noStrike" kern="1200" cap="none" spc="0" normalizeH="0" baseline="0" noProof="0" smtClean="0">
                <a:ln>
                  <a:noFill/>
                </a:ln>
                <a:solidFill>
                  <a:srgbClr val="FFFFFF">
                    <a:lumMod val="50000"/>
                    <a:lumOff val="50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dirty="0">
              <a:ln>
                <a:noFill/>
              </a:ln>
              <a:solidFill>
                <a:srgbClr val="FFFFFF">
                  <a:lumMod val="50000"/>
                  <a:lumOff val="50000"/>
                </a:srgbClr>
              </a:solidFill>
              <a:effectLst/>
              <a:uLnTx/>
              <a:uFillTx/>
              <a:latin typeface="Calibri" panose="020F0502020204030204" pitchFamily="34" charset="0"/>
              <a:ea typeface="+mn-ea"/>
              <a:cs typeface="+mn-cs"/>
            </a:endParaRPr>
          </a:p>
        </p:txBody>
      </p:sp>
      <p:pic>
        <p:nvPicPr>
          <p:cNvPr id="5" name="Picture 4">
            <a:extLst>
              <a:ext uri="{FF2B5EF4-FFF2-40B4-BE49-F238E27FC236}">
                <a16:creationId xmlns:a16="http://schemas.microsoft.com/office/drawing/2014/main" id="{8D12011C-DEFC-4B38-89DA-D6F50092B426}"/>
              </a:ext>
            </a:extLst>
          </p:cNvPr>
          <p:cNvPicPr>
            <a:picLocks noChangeAspect="1"/>
          </p:cNvPicPr>
          <p:nvPr/>
        </p:nvPicPr>
        <p:blipFill rotWithShape="1">
          <a:blip r:embed="rId4"/>
          <a:srcRect t="8847" r="565"/>
          <a:stretch/>
        </p:blipFill>
        <p:spPr>
          <a:xfrm>
            <a:off x="-1204" y="846971"/>
            <a:ext cx="12193204" cy="5996270"/>
          </a:xfrm>
          <a:prstGeom prst="rect">
            <a:avLst/>
          </a:prstGeom>
        </p:spPr>
      </p:pic>
    </p:spTree>
    <p:extLst>
      <p:ext uri="{BB962C8B-B14F-4D97-AF65-F5344CB8AC3E}">
        <p14:creationId xmlns:p14="http://schemas.microsoft.com/office/powerpoint/2010/main" val="259221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1">
            <a:extLst>
              <a:ext uri="{FF2B5EF4-FFF2-40B4-BE49-F238E27FC236}">
                <a16:creationId xmlns:a16="http://schemas.microsoft.com/office/drawing/2014/main" id="{0626F44C-11B3-4BDF-9AB5-8DA39AFF59FB}"/>
              </a:ext>
            </a:extLst>
          </p:cNvPr>
          <p:cNvSpPr>
            <a:spLocks noGrp="1"/>
          </p:cNvSpPr>
          <p:nvPr>
            <p:ph type="title"/>
          </p:nvPr>
        </p:nvSpPr>
        <p:spPr>
          <a:xfrm>
            <a:off x="800554" y="662781"/>
            <a:ext cx="11026355" cy="658813"/>
          </a:xfrm>
        </p:spPr>
        <p:txBody>
          <a:bodyPr>
            <a:normAutofit/>
          </a:bodyPr>
          <a:lstStyle/>
          <a:p>
            <a:pPr>
              <a:buClr>
                <a:schemeClr val="tx1"/>
              </a:buClr>
            </a:pPr>
            <a:r>
              <a:rPr lang="en-GB" altLang="bg-BG" dirty="0"/>
              <a:t>Reference Case for </a:t>
            </a:r>
            <a:r>
              <a:rPr lang="en-GB" altLang="bg-BG" dirty="0" err="1"/>
              <a:t>GraphDB</a:t>
            </a:r>
            <a:r>
              <a:rPr lang="en-GB" altLang="bg-BG" dirty="0"/>
              <a:t> and Ontotext Platform</a:t>
            </a:r>
            <a:endParaRPr lang="en-US" altLang="bg-BG" dirty="0"/>
          </a:p>
        </p:txBody>
      </p:sp>
      <p:sp>
        <p:nvSpPr>
          <p:cNvPr id="5" name="Content Placeholder 2">
            <a:extLst>
              <a:ext uri="{FF2B5EF4-FFF2-40B4-BE49-F238E27FC236}">
                <a16:creationId xmlns:a16="http://schemas.microsoft.com/office/drawing/2014/main" id="{F92A5022-7B01-46B6-A3C3-6E090A1746AA}"/>
              </a:ext>
            </a:extLst>
          </p:cNvPr>
          <p:cNvSpPr txBox="1">
            <a:spLocks/>
          </p:cNvSpPr>
          <p:nvPr/>
        </p:nvSpPr>
        <p:spPr>
          <a:xfrm>
            <a:off x="800555" y="1681852"/>
            <a:ext cx="3771445" cy="2203616"/>
          </a:xfrm>
        </p:spPr>
        <p:txBody>
          <a:bodyPr/>
          <a:lstStyle>
            <a:lvl1pPr marL="228600" indent="-228600" algn="l" defTabSz="914400" rtl="0" eaLnBrk="1" latinLnBrk="0" hangingPunct="1">
              <a:lnSpc>
                <a:spcPct val="90000"/>
              </a:lnSpc>
              <a:spcBef>
                <a:spcPts val="1800"/>
              </a:spcBef>
              <a:buClr>
                <a:srgbClr val="FF0000"/>
              </a:buClr>
              <a:buSzPct val="100000"/>
              <a:buFont typeface="Arial" pitchFamily="34" charset="0"/>
              <a:buChar char="•"/>
              <a:defRPr sz="2800" b="1" kern="1200">
                <a:solidFill>
                  <a:schemeClr val="tx1"/>
                </a:solidFill>
                <a:latin typeface="Calibri" panose="020F0502020204030204" pitchFamily="34" charset="0"/>
                <a:ea typeface="+mn-ea"/>
                <a:cs typeface="+mn-cs"/>
              </a:defRPr>
            </a:lvl1pPr>
            <a:lvl2pPr marL="457200" indent="-182880" algn="l" defTabSz="914400" rtl="0" eaLnBrk="1" latinLnBrk="0" hangingPunct="1">
              <a:lnSpc>
                <a:spcPct val="90000"/>
              </a:lnSpc>
              <a:spcBef>
                <a:spcPts val="1200"/>
              </a:spcBef>
              <a:buClr>
                <a:srgbClr val="FF0000"/>
              </a:buClr>
              <a:buSzPct val="100000"/>
              <a:buFont typeface="Calibri" panose="020F0502020204030204" pitchFamily="34" charset="0"/>
              <a:buChar char="−"/>
              <a:defRPr sz="1800" kern="1200">
                <a:solidFill>
                  <a:srgbClr val="FF0000"/>
                </a:solidFill>
                <a:latin typeface="Calibri" panose="020F0502020204030204" pitchFamily="34" charset="0"/>
                <a:ea typeface="+mn-ea"/>
                <a:cs typeface="+mn-cs"/>
              </a:defRPr>
            </a:lvl2pPr>
            <a:lvl3pPr marL="685800" indent="-179388" algn="l" defTabSz="914400" rtl="0" eaLnBrk="1" latinLnBrk="0" hangingPunct="1">
              <a:lnSpc>
                <a:spcPct val="90000"/>
              </a:lnSpc>
              <a:spcBef>
                <a:spcPts val="800"/>
              </a:spcBef>
              <a:buClr>
                <a:srgbClr val="FF0000"/>
              </a:buClr>
              <a:buSzPct val="100000"/>
              <a:buFont typeface="Arial" pitchFamily="34" charset="0"/>
              <a:buChar char="▪"/>
              <a:defRPr sz="1600" kern="1200">
                <a:solidFill>
                  <a:schemeClr val="tx1"/>
                </a:solidFill>
                <a:latin typeface="Calibri" panose="020F0502020204030204" pitchFamily="34" charset="0"/>
                <a:ea typeface="+mn-ea"/>
                <a:cs typeface="+mn-cs"/>
              </a:defRPr>
            </a:lvl3pPr>
            <a:lvl4pPr marL="914400" indent="-182880" algn="l" defTabSz="914400" rtl="0" eaLnBrk="1" latinLnBrk="0" hangingPunct="1">
              <a:lnSpc>
                <a:spcPct val="90000"/>
              </a:lnSpc>
              <a:spcBef>
                <a:spcPts val="8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4pPr>
            <a:lvl5pPr marL="1143000" indent="-179388" algn="l" defTabSz="914400" rtl="0" eaLnBrk="1" latinLnBrk="0" hangingPunct="1">
              <a:lnSpc>
                <a:spcPct val="90000"/>
              </a:lnSpc>
              <a:spcBef>
                <a:spcPts val="6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0" indent="0">
              <a:buClr>
                <a:schemeClr val="tx1"/>
              </a:buClr>
              <a:buNone/>
              <a:defRPr/>
            </a:pPr>
            <a:r>
              <a:rPr lang="en-US" altLang="bg-BG" dirty="0"/>
              <a:t>Big Knowledge Graph</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1B statements of master data</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100M entities and concepts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Entity linking across 5 data sources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1M documents, 100 KG tags/doc.</a:t>
            </a:r>
            <a:endParaRPr lang="en-US" altLang="bg-BG" sz="1400" dirty="0">
              <a:solidFill>
                <a:schemeClr val="tx1"/>
              </a:solidFill>
            </a:endParaRPr>
          </a:p>
        </p:txBody>
      </p:sp>
      <p:sp>
        <p:nvSpPr>
          <p:cNvPr id="7" name="Content Placeholder 2">
            <a:extLst>
              <a:ext uri="{FF2B5EF4-FFF2-40B4-BE49-F238E27FC236}">
                <a16:creationId xmlns:a16="http://schemas.microsoft.com/office/drawing/2014/main" id="{32935AED-93B5-4B44-ADA8-F7CAFAB93916}"/>
              </a:ext>
            </a:extLst>
          </p:cNvPr>
          <p:cNvSpPr txBox="1">
            <a:spLocks/>
          </p:cNvSpPr>
          <p:nvPr/>
        </p:nvSpPr>
        <p:spPr>
          <a:xfrm>
            <a:off x="800554" y="3805822"/>
            <a:ext cx="5369187" cy="2248753"/>
          </a:xfrm>
        </p:spPr>
        <p:txBody>
          <a:bodyPr/>
          <a:lstStyle>
            <a:lvl1pPr marL="228600" indent="-228600" algn="l" defTabSz="914400" rtl="0" eaLnBrk="1" latinLnBrk="0" hangingPunct="1">
              <a:lnSpc>
                <a:spcPct val="90000"/>
              </a:lnSpc>
              <a:spcBef>
                <a:spcPts val="1800"/>
              </a:spcBef>
              <a:buClr>
                <a:srgbClr val="FF0000"/>
              </a:buClr>
              <a:buSzPct val="100000"/>
              <a:buFont typeface="Arial" pitchFamily="34" charset="0"/>
              <a:buChar char="•"/>
              <a:defRPr sz="2800" b="1" kern="1200">
                <a:solidFill>
                  <a:schemeClr val="tx1"/>
                </a:solidFill>
                <a:latin typeface="Calibri" panose="020F0502020204030204" pitchFamily="34" charset="0"/>
                <a:ea typeface="+mn-ea"/>
                <a:cs typeface="+mn-cs"/>
              </a:defRPr>
            </a:lvl1pPr>
            <a:lvl2pPr marL="457200" indent="-182880" algn="l" defTabSz="914400" rtl="0" eaLnBrk="1" latinLnBrk="0" hangingPunct="1">
              <a:lnSpc>
                <a:spcPct val="90000"/>
              </a:lnSpc>
              <a:spcBef>
                <a:spcPts val="1200"/>
              </a:spcBef>
              <a:buClr>
                <a:srgbClr val="FF0000"/>
              </a:buClr>
              <a:buSzPct val="100000"/>
              <a:buFont typeface="Calibri" panose="020F0502020204030204" pitchFamily="34" charset="0"/>
              <a:buChar char="−"/>
              <a:defRPr sz="1800" kern="1200">
                <a:solidFill>
                  <a:srgbClr val="FF0000"/>
                </a:solidFill>
                <a:latin typeface="Calibri" panose="020F0502020204030204" pitchFamily="34" charset="0"/>
                <a:ea typeface="+mn-ea"/>
                <a:cs typeface="+mn-cs"/>
              </a:defRPr>
            </a:lvl2pPr>
            <a:lvl3pPr marL="685800" indent="-179388" algn="l" defTabSz="914400" rtl="0" eaLnBrk="1" latinLnBrk="0" hangingPunct="1">
              <a:lnSpc>
                <a:spcPct val="90000"/>
              </a:lnSpc>
              <a:spcBef>
                <a:spcPts val="800"/>
              </a:spcBef>
              <a:buClr>
                <a:srgbClr val="FF0000"/>
              </a:buClr>
              <a:buSzPct val="100000"/>
              <a:buFont typeface="Arial" pitchFamily="34" charset="0"/>
              <a:buChar char="▪"/>
              <a:defRPr sz="1600" kern="1200">
                <a:solidFill>
                  <a:schemeClr val="tx1"/>
                </a:solidFill>
                <a:latin typeface="Calibri" panose="020F0502020204030204" pitchFamily="34" charset="0"/>
                <a:ea typeface="+mn-ea"/>
                <a:cs typeface="+mn-cs"/>
              </a:defRPr>
            </a:lvl3pPr>
            <a:lvl4pPr marL="914400" indent="-182880" algn="l" defTabSz="914400" rtl="0" eaLnBrk="1" latinLnBrk="0" hangingPunct="1">
              <a:lnSpc>
                <a:spcPct val="90000"/>
              </a:lnSpc>
              <a:spcBef>
                <a:spcPts val="8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4pPr>
            <a:lvl5pPr marL="1143000" indent="-179388" algn="l" defTabSz="914400" rtl="0" eaLnBrk="1" latinLnBrk="0" hangingPunct="1">
              <a:lnSpc>
                <a:spcPct val="90000"/>
              </a:lnSpc>
              <a:spcBef>
                <a:spcPts val="6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0" indent="0">
              <a:buClr>
                <a:schemeClr val="tx1"/>
              </a:buClr>
              <a:buNone/>
              <a:defRPr/>
            </a:pPr>
            <a:r>
              <a:rPr lang="en-US" altLang="bg-BG" dirty="0"/>
              <a:t>Performance</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10 transactional updates/sec on master data</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500 updates/sec for documents and metadata</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100 graph queries/sec/node, incl. inferred facts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RDFS+ reasoning: instant and transparent</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1000 full-text searches/sec across docs and data</a:t>
            </a:r>
            <a:endParaRPr lang="en-US" altLang="bg-BG" sz="1400" dirty="0">
              <a:solidFill>
                <a:schemeClr val="tx1"/>
              </a:solidFill>
            </a:endParaRPr>
          </a:p>
        </p:txBody>
      </p:sp>
      <p:sp>
        <p:nvSpPr>
          <p:cNvPr id="8" name="Content Placeholder 2">
            <a:extLst>
              <a:ext uri="{FF2B5EF4-FFF2-40B4-BE49-F238E27FC236}">
                <a16:creationId xmlns:a16="http://schemas.microsoft.com/office/drawing/2014/main" id="{AB02B33D-6471-44A4-A038-B1BC1689ADC2}"/>
              </a:ext>
            </a:extLst>
          </p:cNvPr>
          <p:cNvSpPr txBox="1">
            <a:spLocks/>
          </p:cNvSpPr>
          <p:nvPr/>
        </p:nvSpPr>
        <p:spPr>
          <a:xfrm>
            <a:off x="7295539" y="1681852"/>
            <a:ext cx="4129546" cy="2203616"/>
          </a:xfrm>
        </p:spPr>
        <p:txBody>
          <a:bodyPr/>
          <a:lstStyle>
            <a:lvl1pPr marL="228600" indent="-228600" algn="l" defTabSz="914400" rtl="0" eaLnBrk="1" latinLnBrk="0" hangingPunct="1">
              <a:lnSpc>
                <a:spcPct val="90000"/>
              </a:lnSpc>
              <a:spcBef>
                <a:spcPts val="1800"/>
              </a:spcBef>
              <a:buClr>
                <a:srgbClr val="FF0000"/>
              </a:buClr>
              <a:buSzPct val="100000"/>
              <a:buFont typeface="Arial" pitchFamily="34" charset="0"/>
              <a:buChar char="•"/>
              <a:defRPr sz="2800" b="1" kern="1200">
                <a:solidFill>
                  <a:schemeClr val="tx1"/>
                </a:solidFill>
                <a:latin typeface="Calibri" panose="020F0502020204030204" pitchFamily="34" charset="0"/>
                <a:ea typeface="+mn-ea"/>
                <a:cs typeface="+mn-cs"/>
              </a:defRPr>
            </a:lvl1pPr>
            <a:lvl2pPr marL="457200" indent="-182880" algn="l" defTabSz="914400" rtl="0" eaLnBrk="1" latinLnBrk="0" hangingPunct="1">
              <a:lnSpc>
                <a:spcPct val="90000"/>
              </a:lnSpc>
              <a:spcBef>
                <a:spcPts val="1200"/>
              </a:spcBef>
              <a:buClr>
                <a:srgbClr val="FF0000"/>
              </a:buClr>
              <a:buSzPct val="100000"/>
              <a:buFont typeface="Calibri" panose="020F0502020204030204" pitchFamily="34" charset="0"/>
              <a:buChar char="−"/>
              <a:defRPr sz="1800" kern="1200">
                <a:solidFill>
                  <a:srgbClr val="FF0000"/>
                </a:solidFill>
                <a:latin typeface="Calibri" panose="020F0502020204030204" pitchFamily="34" charset="0"/>
                <a:ea typeface="+mn-ea"/>
                <a:cs typeface="+mn-cs"/>
              </a:defRPr>
            </a:lvl2pPr>
            <a:lvl3pPr marL="685800" indent="-179388" algn="l" defTabSz="914400" rtl="0" eaLnBrk="1" latinLnBrk="0" hangingPunct="1">
              <a:lnSpc>
                <a:spcPct val="90000"/>
              </a:lnSpc>
              <a:spcBef>
                <a:spcPts val="800"/>
              </a:spcBef>
              <a:buClr>
                <a:srgbClr val="FF0000"/>
              </a:buClr>
              <a:buSzPct val="100000"/>
              <a:buFont typeface="Arial" pitchFamily="34" charset="0"/>
              <a:buChar char="▪"/>
              <a:defRPr sz="1600" kern="1200">
                <a:solidFill>
                  <a:schemeClr val="tx1"/>
                </a:solidFill>
                <a:latin typeface="Calibri" panose="020F0502020204030204" pitchFamily="34" charset="0"/>
                <a:ea typeface="+mn-ea"/>
                <a:cs typeface="+mn-cs"/>
              </a:defRPr>
            </a:lvl3pPr>
            <a:lvl4pPr marL="914400" indent="-182880" algn="l" defTabSz="914400" rtl="0" eaLnBrk="1" latinLnBrk="0" hangingPunct="1">
              <a:lnSpc>
                <a:spcPct val="90000"/>
              </a:lnSpc>
              <a:spcBef>
                <a:spcPts val="8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4pPr>
            <a:lvl5pPr marL="1143000" indent="-179388" algn="l" defTabSz="914400" rtl="0" eaLnBrk="1" latinLnBrk="0" hangingPunct="1">
              <a:lnSpc>
                <a:spcPct val="90000"/>
              </a:lnSpc>
              <a:spcBef>
                <a:spcPts val="6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marL="0" indent="0">
              <a:buClr>
                <a:schemeClr val="tx1"/>
              </a:buClr>
              <a:buNone/>
              <a:defRPr/>
            </a:pPr>
            <a:r>
              <a:rPr lang="en-US" altLang="bg-BG" dirty="0"/>
              <a:t>Text &amp; Graph Analytics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Extract new entities and facts from text</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Retrieval of similar documents and entities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Automatic classification and link prediction</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Relevance and importance ranking</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endParaRPr lang="en-US" altLang="bg-BG" sz="1400" dirty="0">
              <a:solidFill>
                <a:schemeClr val="tx1"/>
              </a:solidFill>
            </a:endParaRPr>
          </a:p>
        </p:txBody>
      </p:sp>
      <p:sp>
        <p:nvSpPr>
          <p:cNvPr id="9" name="Content Placeholder 2">
            <a:extLst>
              <a:ext uri="{FF2B5EF4-FFF2-40B4-BE49-F238E27FC236}">
                <a16:creationId xmlns:a16="http://schemas.microsoft.com/office/drawing/2014/main" id="{40475BA9-4F52-400C-93BF-3301D01FD632}"/>
              </a:ext>
            </a:extLst>
          </p:cNvPr>
          <p:cNvSpPr txBox="1">
            <a:spLocks/>
          </p:cNvSpPr>
          <p:nvPr/>
        </p:nvSpPr>
        <p:spPr>
          <a:xfrm>
            <a:off x="7295539" y="3821869"/>
            <a:ext cx="4394234" cy="2203616"/>
          </a:xfrm>
        </p:spPr>
        <p:txBody>
          <a:bodyPr/>
          <a:lstStyle>
            <a:lvl1pPr marL="228600" indent="-228600" algn="l" defTabSz="914400" rtl="0" eaLnBrk="1" latinLnBrk="0" hangingPunct="1">
              <a:lnSpc>
                <a:spcPct val="90000"/>
              </a:lnSpc>
              <a:spcBef>
                <a:spcPts val="1800"/>
              </a:spcBef>
              <a:buClr>
                <a:srgbClr val="FF0000"/>
              </a:buClr>
              <a:buSzPct val="100000"/>
              <a:buFont typeface="Arial" pitchFamily="34" charset="0"/>
              <a:buChar char="•"/>
              <a:defRPr sz="2800" b="1" kern="1200">
                <a:solidFill>
                  <a:schemeClr val="tx1"/>
                </a:solidFill>
                <a:latin typeface="Calibri" panose="020F0502020204030204" pitchFamily="34" charset="0"/>
                <a:ea typeface="+mn-ea"/>
                <a:cs typeface="+mn-cs"/>
              </a:defRPr>
            </a:lvl1pPr>
            <a:lvl2pPr marL="457200" indent="-182880" algn="l" defTabSz="914400" rtl="0" eaLnBrk="1" latinLnBrk="0" hangingPunct="1">
              <a:lnSpc>
                <a:spcPct val="90000"/>
              </a:lnSpc>
              <a:spcBef>
                <a:spcPts val="1200"/>
              </a:spcBef>
              <a:buClr>
                <a:srgbClr val="FF0000"/>
              </a:buClr>
              <a:buSzPct val="100000"/>
              <a:buFont typeface="Calibri" panose="020F0502020204030204" pitchFamily="34" charset="0"/>
              <a:buChar char="−"/>
              <a:defRPr sz="1800" kern="1200">
                <a:solidFill>
                  <a:srgbClr val="FF0000"/>
                </a:solidFill>
                <a:latin typeface="Calibri" panose="020F0502020204030204" pitchFamily="34" charset="0"/>
                <a:ea typeface="+mn-ea"/>
                <a:cs typeface="+mn-cs"/>
              </a:defRPr>
            </a:lvl2pPr>
            <a:lvl3pPr marL="685800" indent="-179388" algn="l" defTabSz="914400" rtl="0" eaLnBrk="1" latinLnBrk="0" hangingPunct="1">
              <a:lnSpc>
                <a:spcPct val="90000"/>
              </a:lnSpc>
              <a:spcBef>
                <a:spcPts val="800"/>
              </a:spcBef>
              <a:buClr>
                <a:srgbClr val="FF0000"/>
              </a:buClr>
              <a:buSzPct val="100000"/>
              <a:buFont typeface="Arial" pitchFamily="34" charset="0"/>
              <a:buChar char="▪"/>
              <a:defRPr sz="1600" kern="1200">
                <a:solidFill>
                  <a:schemeClr val="tx1"/>
                </a:solidFill>
                <a:latin typeface="Calibri" panose="020F0502020204030204" pitchFamily="34" charset="0"/>
                <a:ea typeface="+mn-ea"/>
                <a:cs typeface="+mn-cs"/>
              </a:defRPr>
            </a:lvl3pPr>
            <a:lvl4pPr marL="914400" indent="-182880" algn="l" defTabSz="914400" rtl="0" eaLnBrk="1" latinLnBrk="0" hangingPunct="1">
              <a:lnSpc>
                <a:spcPct val="90000"/>
              </a:lnSpc>
              <a:spcBef>
                <a:spcPts val="8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4pPr>
            <a:lvl5pPr marL="1143000" indent="-179388" algn="l" defTabSz="914400" rtl="0" eaLnBrk="1" latinLnBrk="0" hangingPunct="1">
              <a:lnSpc>
                <a:spcPct val="90000"/>
              </a:lnSpc>
              <a:spcBef>
                <a:spcPts val="600"/>
              </a:spcBef>
              <a:buClr>
                <a:srgbClr val="FF0000"/>
              </a:buClr>
              <a:buSzPct val="100000"/>
              <a:buFont typeface="Arial" pitchFamily="34" charset="0"/>
              <a:buChar char="▪"/>
              <a:defRPr sz="1400" kern="1200">
                <a:solidFill>
                  <a:schemeClr val="tx1"/>
                </a:solidFill>
                <a:latin typeface="Calibri" panose="020F0502020204030204" pitchFamily="34" charset="0"/>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pPr>
              <a:buClr>
                <a:schemeClr val="tx1"/>
              </a:buClr>
              <a:defRPr/>
            </a:pPr>
            <a:r>
              <a:rPr lang="en-US" altLang="bg-BG" dirty="0"/>
              <a:t>Operations &amp; Data Quality</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Multi-DC deployment across continents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Worker nodes: 16 vCPU, 32GB RAM</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Daily updates from external data sources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Maintain quality of linking and text analysis</a:t>
            </a:r>
          </a:p>
          <a:p>
            <a:pPr marL="285750" lvl="1" indent="-285750" fontAlgn="base">
              <a:lnSpc>
                <a:spcPct val="100000"/>
              </a:lnSpc>
              <a:spcBef>
                <a:spcPts val="600"/>
              </a:spcBef>
              <a:spcAft>
                <a:spcPct val="0"/>
              </a:spcAft>
              <a:buClr>
                <a:schemeClr val="tx1"/>
              </a:buClr>
              <a:buFont typeface="Arial" panose="020B0604020202020204" pitchFamily="34" charset="0"/>
              <a:buChar char="•"/>
              <a:defRPr/>
            </a:pPr>
            <a:r>
              <a:rPr lang="en-US" altLang="bg-BG" sz="1600" dirty="0">
                <a:solidFill>
                  <a:schemeClr val="tx1"/>
                </a:solidFill>
              </a:rPr>
              <a:t>Metadata and instance data curation</a:t>
            </a:r>
          </a:p>
        </p:txBody>
      </p:sp>
    </p:spTree>
    <p:extLst>
      <p:ext uri="{BB962C8B-B14F-4D97-AF65-F5344CB8AC3E}">
        <p14:creationId xmlns:p14="http://schemas.microsoft.com/office/powerpoint/2010/main" val="35612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3B6E-48F5-476E-89DB-FCC6DCDBABA1}"/>
              </a:ext>
            </a:extLst>
          </p:cNvPr>
          <p:cNvSpPr>
            <a:spLocks noGrp="1"/>
          </p:cNvSpPr>
          <p:nvPr>
            <p:ph type="title"/>
          </p:nvPr>
        </p:nvSpPr>
        <p:spPr>
          <a:xfrm>
            <a:off x="680321" y="233683"/>
            <a:ext cx="9613861" cy="1080938"/>
          </a:xfrm>
        </p:spPr>
        <p:txBody>
          <a:bodyPr/>
          <a:lstStyle/>
          <a:p>
            <a:r>
              <a:rPr lang="en-US" dirty="0"/>
              <a:t>Entity Awareness</a:t>
            </a:r>
            <a:endParaRPr lang="en-GB" dirty="0"/>
          </a:p>
        </p:txBody>
      </p:sp>
      <p:sp>
        <p:nvSpPr>
          <p:cNvPr id="3" name="Content Placeholder 2">
            <a:extLst>
              <a:ext uri="{FF2B5EF4-FFF2-40B4-BE49-F238E27FC236}">
                <a16:creationId xmlns:a16="http://schemas.microsoft.com/office/drawing/2014/main" id="{42574F90-8395-4328-B396-F71BB1DBF82C}"/>
              </a:ext>
            </a:extLst>
          </p:cNvPr>
          <p:cNvSpPr>
            <a:spLocks noGrp="1"/>
          </p:cNvSpPr>
          <p:nvPr>
            <p:ph idx="1"/>
          </p:nvPr>
        </p:nvSpPr>
        <p:spPr>
          <a:xfrm>
            <a:off x="680321" y="1423555"/>
            <a:ext cx="10957497" cy="4831772"/>
          </a:xfrm>
        </p:spPr>
        <p:txBody>
          <a:bodyPr>
            <a:normAutofit/>
          </a:bodyPr>
          <a:lstStyle/>
          <a:p>
            <a:r>
              <a:rPr lang="en-US" sz="2800" dirty="0"/>
              <a:t>What does it mean to be "aware" of something?</a:t>
            </a:r>
          </a:p>
          <a:p>
            <a:r>
              <a:rPr lang="en-US" sz="2800" dirty="0"/>
              <a:t>To have background info that allows some measure of "intelligence"?</a:t>
            </a:r>
          </a:p>
          <a:p>
            <a:r>
              <a:rPr lang="en-US" sz="2800" dirty="0"/>
              <a:t>We believe the numbers on the previous slide are a minimum that can help a machine achieve "awareness"</a:t>
            </a:r>
          </a:p>
          <a:p>
            <a:r>
              <a:rPr lang="en-US" sz="2800" dirty="0"/>
              <a:t> Let's try some games:</a:t>
            </a:r>
          </a:p>
          <a:p>
            <a:pPr lvl="1"/>
            <a:r>
              <a:rPr lang="en-US" sz="2400" dirty="0">
                <a:hlinkClick r:id="rId2"/>
              </a:rPr>
              <a:t>Airports near London</a:t>
            </a:r>
            <a:r>
              <a:rPr lang="en-US" sz="2400" dirty="0"/>
              <a:t> (within 50 miles)</a:t>
            </a:r>
          </a:p>
          <a:p>
            <a:pPr lvl="1"/>
            <a:r>
              <a:rPr lang="en-US" sz="2400" dirty="0">
                <a:hlinkClick r:id="rId3"/>
              </a:rPr>
              <a:t>Airports near New York City</a:t>
            </a:r>
            <a:endParaRPr lang="en-US" sz="2400" dirty="0"/>
          </a:p>
          <a:p>
            <a:pPr lvl="1"/>
            <a:r>
              <a:rPr lang="en-US" sz="2400" dirty="0">
                <a:hlinkClick r:id="rId4"/>
              </a:rPr>
              <a:t>Educational institutions near New York</a:t>
            </a:r>
            <a:endParaRPr lang="en-US" sz="2400" dirty="0"/>
          </a:p>
          <a:p>
            <a:pPr lvl="1"/>
            <a:r>
              <a:rPr lang="en-US" sz="2400" dirty="0"/>
              <a:t>Educational institutions near </a:t>
            </a:r>
            <a:r>
              <a:rPr lang="en-US" sz="2400" dirty="0" err="1">
                <a:hlinkClick r:id="rId5"/>
              </a:rPr>
              <a:t>Kaspichan</a:t>
            </a:r>
            <a:endParaRPr lang="en-GB" sz="2400" dirty="0"/>
          </a:p>
        </p:txBody>
      </p:sp>
    </p:spTree>
    <p:extLst>
      <p:ext uri="{BB962C8B-B14F-4D97-AF65-F5344CB8AC3E}">
        <p14:creationId xmlns:p14="http://schemas.microsoft.com/office/powerpoint/2010/main" val="77480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B079-B79F-4E3F-BA9E-3BCAAE834B01}"/>
              </a:ext>
            </a:extLst>
          </p:cNvPr>
          <p:cNvSpPr>
            <a:spLocks noGrp="1"/>
          </p:cNvSpPr>
          <p:nvPr>
            <p:ph type="title"/>
          </p:nvPr>
        </p:nvSpPr>
        <p:spPr>
          <a:xfrm>
            <a:off x="680321" y="0"/>
            <a:ext cx="9613861" cy="1080938"/>
          </a:xfrm>
        </p:spPr>
        <p:txBody>
          <a:bodyPr/>
          <a:lstStyle/>
          <a:p>
            <a:r>
              <a:rPr lang="en-US" dirty="0"/>
              <a:t>Demo: Ontotext </a:t>
            </a:r>
            <a:r>
              <a:rPr lang="en-US" dirty="0">
                <a:hlinkClick r:id="rId2"/>
              </a:rPr>
              <a:t>Rank</a:t>
            </a:r>
            <a:r>
              <a:rPr lang="en-US" dirty="0"/>
              <a:t> (and Similarity)</a:t>
            </a:r>
            <a:endParaRPr lang="en-GB" dirty="0"/>
          </a:p>
        </p:txBody>
      </p:sp>
      <p:pic>
        <p:nvPicPr>
          <p:cNvPr id="5" name="Picture 4">
            <a:extLst>
              <a:ext uri="{FF2B5EF4-FFF2-40B4-BE49-F238E27FC236}">
                <a16:creationId xmlns:a16="http://schemas.microsoft.com/office/drawing/2014/main" id="{99E7B52E-6490-4C3C-88ED-2708F34AA030}"/>
              </a:ext>
            </a:extLst>
          </p:cNvPr>
          <p:cNvPicPr>
            <a:picLocks noChangeAspect="1"/>
          </p:cNvPicPr>
          <p:nvPr/>
        </p:nvPicPr>
        <p:blipFill>
          <a:blip r:embed="rId3"/>
          <a:stretch>
            <a:fillRect/>
          </a:stretch>
        </p:blipFill>
        <p:spPr>
          <a:xfrm>
            <a:off x="680321" y="1080939"/>
            <a:ext cx="10424676" cy="5777062"/>
          </a:xfrm>
          <a:prstGeom prst="rect">
            <a:avLst/>
          </a:prstGeom>
        </p:spPr>
      </p:pic>
    </p:spTree>
    <p:extLst>
      <p:ext uri="{BB962C8B-B14F-4D97-AF65-F5344CB8AC3E}">
        <p14:creationId xmlns:p14="http://schemas.microsoft.com/office/powerpoint/2010/main" val="7678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2">
            <a:extLst>
              <a:ext uri="{FF2B5EF4-FFF2-40B4-BE49-F238E27FC236}">
                <a16:creationId xmlns:a16="http://schemas.microsoft.com/office/drawing/2014/main" id="{F7B02E7A-EAE0-4E9A-84C9-5821D174E386}"/>
              </a:ext>
            </a:extLst>
          </p:cNvPr>
          <p:cNvSpPr>
            <a:spLocks noGrp="1" noChangeArrowheads="1"/>
          </p:cNvSpPr>
          <p:nvPr>
            <p:ph type="title"/>
          </p:nvPr>
        </p:nvSpPr>
        <p:spPr>
          <a:xfrm>
            <a:off x="680320" y="16930"/>
            <a:ext cx="9613861" cy="1080938"/>
          </a:xfrm>
        </p:spPr>
        <p:txBody>
          <a:bodyPr/>
          <a:lstStyle/>
          <a:p>
            <a:r>
              <a:rPr lang="en-US" altLang="en-US" dirty="0"/>
              <a:t>Ontotext </a:t>
            </a:r>
            <a:r>
              <a:rPr lang="en-US" altLang="en-US" dirty="0">
                <a:hlinkClick r:id="rId2"/>
              </a:rPr>
              <a:t>R&amp;D Projects</a:t>
            </a:r>
            <a:endParaRPr lang="en-GB" altLang="en-US" dirty="0"/>
          </a:p>
        </p:txBody>
      </p:sp>
      <p:sp>
        <p:nvSpPr>
          <p:cNvPr id="39939" name="Content Placeholder 3">
            <a:extLst>
              <a:ext uri="{FF2B5EF4-FFF2-40B4-BE49-F238E27FC236}">
                <a16:creationId xmlns:a16="http://schemas.microsoft.com/office/drawing/2014/main" id="{269D68DF-96D5-419C-B796-D2E2F17E606B}"/>
              </a:ext>
            </a:extLst>
          </p:cNvPr>
          <p:cNvSpPr>
            <a:spLocks noGrp="1" noChangeArrowheads="1"/>
          </p:cNvSpPr>
          <p:nvPr>
            <p:ph sz="half" idx="1"/>
          </p:nvPr>
        </p:nvSpPr>
        <p:spPr>
          <a:xfrm>
            <a:off x="5618285" y="939800"/>
            <a:ext cx="6573715" cy="5241192"/>
          </a:xfrm>
        </p:spPr>
        <p:txBody>
          <a:bodyPr>
            <a:normAutofit/>
          </a:bodyPr>
          <a:lstStyle/>
          <a:p>
            <a:r>
              <a:rPr lang="en-GB" altLang="en-US" dirty="0"/>
              <a:t>More EU research projects than some BG universities combined</a:t>
            </a:r>
          </a:p>
          <a:p>
            <a:r>
              <a:rPr lang="en-GB" altLang="en-US" dirty="0"/>
              <a:t>Vertical domains</a:t>
            </a:r>
          </a:p>
          <a:p>
            <a:pPr lvl="1"/>
            <a:r>
              <a:rPr lang="en-GB" altLang="en-US" dirty="0"/>
              <a:t>Cultural heritage (</a:t>
            </a:r>
            <a:r>
              <a:rPr lang="en-GB" altLang="en-US" dirty="0" err="1"/>
              <a:t>Europeana</a:t>
            </a:r>
            <a:r>
              <a:rPr lang="en-GB" altLang="en-US" dirty="0"/>
              <a:t> Creative, Food and Drink, EHRI2)</a:t>
            </a:r>
          </a:p>
          <a:p>
            <a:pPr lvl="1"/>
            <a:r>
              <a:rPr lang="en-US" altLang="en-US" dirty="0"/>
              <a:t>Companies (</a:t>
            </a:r>
            <a:r>
              <a:rPr lang="en-US" altLang="en-US" dirty="0" err="1"/>
              <a:t>euBusinessGraph</a:t>
            </a:r>
            <a:r>
              <a:rPr lang="en-US" altLang="en-US" dirty="0"/>
              <a:t>, CIMA), real estate data (PDM) (</a:t>
            </a:r>
            <a:r>
              <a:rPr lang="en-US" altLang="en-US" dirty="0" err="1"/>
              <a:t>ProDataMarket</a:t>
            </a:r>
            <a:r>
              <a:rPr lang="en-US" altLang="en-US" dirty="0"/>
              <a:t>)</a:t>
            </a:r>
          </a:p>
          <a:p>
            <a:pPr lvl="1"/>
            <a:r>
              <a:rPr lang="en-US" altLang="en-US" dirty="0"/>
              <a:t>Media/Publishing (</a:t>
            </a:r>
            <a:r>
              <a:rPr lang="en-US" altLang="en-US" dirty="0" err="1"/>
              <a:t>TrendMiner</a:t>
            </a:r>
            <a:r>
              <a:rPr lang="en-US" altLang="en-US" dirty="0"/>
              <a:t>, </a:t>
            </a:r>
            <a:r>
              <a:rPr lang="en-US" altLang="en-US" dirty="0" err="1"/>
              <a:t>Multisensor</a:t>
            </a:r>
            <a:r>
              <a:rPr lang="en-US" altLang="en-US" dirty="0"/>
              <a:t>, </a:t>
            </a:r>
            <a:r>
              <a:rPr lang="en-US" altLang="en-US" dirty="0" err="1"/>
              <a:t>Evala</a:t>
            </a:r>
            <a:r>
              <a:rPr lang="en-US" altLang="en-US" dirty="0"/>
              <a:t>)</a:t>
            </a:r>
          </a:p>
          <a:p>
            <a:pPr lvl="1"/>
            <a:r>
              <a:rPr lang="en-US" altLang="en-US" dirty="0"/>
              <a:t>F</a:t>
            </a:r>
            <a:r>
              <a:rPr lang="en-GB" altLang="en-US" dirty="0"/>
              <a:t>act &amp; rumour checking (</a:t>
            </a:r>
            <a:r>
              <a:rPr lang="en-GB" altLang="en-US" dirty="0" err="1"/>
              <a:t>Pheme</a:t>
            </a:r>
            <a:r>
              <a:rPr lang="en-GB" altLang="en-US" dirty="0"/>
              <a:t>, </a:t>
            </a:r>
            <a:r>
              <a:rPr lang="en-GB" altLang="en-US" dirty="0" err="1"/>
              <a:t>WeVerify</a:t>
            </a:r>
            <a:r>
              <a:rPr lang="en-GB" altLang="en-US" dirty="0"/>
              <a:t>)</a:t>
            </a:r>
          </a:p>
          <a:p>
            <a:pPr lvl="1"/>
            <a:r>
              <a:rPr lang="en-US" altLang="en-US" dirty="0"/>
              <a:t>L</a:t>
            </a:r>
            <a:r>
              <a:rPr lang="en-GB" altLang="en-US" dirty="0" err="1"/>
              <a:t>ife</a:t>
            </a:r>
            <a:r>
              <a:rPr lang="en-GB" altLang="en-US" dirty="0"/>
              <a:t> Science (</a:t>
            </a:r>
            <a:r>
              <a:rPr lang="en-GB" altLang="en-US" dirty="0" err="1"/>
              <a:t>LarKC</a:t>
            </a:r>
            <a:r>
              <a:rPr lang="en-GB" altLang="en-US" dirty="0"/>
              <a:t>, KHRESMOI, </a:t>
            </a:r>
            <a:r>
              <a:rPr lang="en-GB" altLang="en-US" dirty="0" err="1"/>
              <a:t>KConnect</a:t>
            </a:r>
            <a:r>
              <a:rPr lang="en-GB" altLang="en-US" dirty="0"/>
              <a:t>, </a:t>
            </a:r>
            <a:r>
              <a:rPr lang="en-GB" altLang="en-US" dirty="0" err="1"/>
              <a:t>ExaMode</a:t>
            </a:r>
            <a:r>
              <a:rPr lang="en-GB" altLang="en-US" dirty="0"/>
              <a:t>)</a:t>
            </a:r>
          </a:p>
          <a:p>
            <a:pPr lvl="1"/>
            <a:r>
              <a:rPr lang="en-GB" altLang="en-US" dirty="0"/>
              <a:t>Agriculture (</a:t>
            </a:r>
            <a:r>
              <a:rPr lang="en-GB" altLang="en-US" dirty="0" err="1"/>
              <a:t>BigDataGrapes</a:t>
            </a:r>
            <a:r>
              <a:rPr lang="en-GB" altLang="en-US" dirty="0"/>
              <a:t>)</a:t>
            </a:r>
          </a:p>
          <a:p>
            <a:pPr lvl="1"/>
            <a:r>
              <a:rPr lang="en-GB" altLang="en-US" dirty="0"/>
              <a:t>Science/</a:t>
            </a:r>
            <a:r>
              <a:rPr lang="en-US" altLang="en-US" dirty="0"/>
              <a:t>innovation (TRR, </a:t>
            </a:r>
            <a:r>
              <a:rPr lang="en-US" altLang="en-US" dirty="0" err="1"/>
              <a:t>InnoRate</a:t>
            </a:r>
            <a:r>
              <a:rPr lang="en-US" altLang="en-US" dirty="0"/>
              <a:t>)</a:t>
            </a:r>
            <a:endParaRPr lang="en-GB" altLang="en-US" dirty="0"/>
          </a:p>
        </p:txBody>
      </p:sp>
      <p:pic>
        <p:nvPicPr>
          <p:cNvPr id="39940" name="Picture 7">
            <a:extLst>
              <a:ext uri="{FF2B5EF4-FFF2-40B4-BE49-F238E27FC236}">
                <a16:creationId xmlns:a16="http://schemas.microsoft.com/office/drawing/2014/main" id="{5749949F-45C6-42CF-A0CA-E9A56A9A3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6" y="939800"/>
            <a:ext cx="4816475"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33507D-58A3-46AA-9112-47EC67B1AE0F}"/>
              </a:ext>
            </a:extLst>
          </p:cNvPr>
          <p:cNvSpPr>
            <a:spLocks noGrp="1"/>
          </p:cNvSpPr>
          <p:nvPr>
            <p:ph type="title"/>
          </p:nvPr>
        </p:nvSpPr>
        <p:spPr>
          <a:xfrm>
            <a:off x="680320" y="212759"/>
            <a:ext cx="9613861" cy="1080938"/>
          </a:xfrm>
        </p:spPr>
        <p:txBody>
          <a:bodyPr/>
          <a:lstStyle/>
          <a:p>
            <a:r>
              <a:rPr lang="en-US" dirty="0"/>
              <a:t>Project CIMA: Company Graph</a:t>
            </a:r>
            <a:endParaRPr lang="en-GB" dirty="0"/>
          </a:p>
        </p:txBody>
      </p:sp>
      <p:sp>
        <p:nvSpPr>
          <p:cNvPr id="7" name="Content Placeholder 6">
            <a:extLst>
              <a:ext uri="{FF2B5EF4-FFF2-40B4-BE49-F238E27FC236}">
                <a16:creationId xmlns:a16="http://schemas.microsoft.com/office/drawing/2014/main" id="{C2A198DF-C582-4C22-940D-2E421A99062D}"/>
              </a:ext>
            </a:extLst>
          </p:cNvPr>
          <p:cNvSpPr>
            <a:spLocks noGrp="1"/>
          </p:cNvSpPr>
          <p:nvPr>
            <p:ph sz="half" idx="1"/>
          </p:nvPr>
        </p:nvSpPr>
        <p:spPr>
          <a:xfrm>
            <a:off x="82443" y="1125415"/>
            <a:ext cx="5456711" cy="4979357"/>
          </a:xfrm>
        </p:spPr>
        <p:txBody>
          <a:bodyPr>
            <a:normAutofit fontScale="85000" lnSpcReduction="20000"/>
          </a:bodyPr>
          <a:lstStyle/>
          <a:p>
            <a:r>
              <a:rPr lang="en-US" dirty="0"/>
              <a:t>R&amp;D</a:t>
            </a:r>
          </a:p>
          <a:p>
            <a:pPr lvl="1"/>
            <a:r>
              <a:rPr lang="en-US" dirty="0"/>
              <a:t>Data virtualization (OBDA)</a:t>
            </a:r>
          </a:p>
          <a:p>
            <a:pPr lvl="1"/>
            <a:r>
              <a:rPr lang="en-US" dirty="0"/>
              <a:t>Entity Linking</a:t>
            </a:r>
          </a:p>
          <a:p>
            <a:pPr lvl="1"/>
            <a:r>
              <a:rPr lang="en-US" dirty="0"/>
              <a:t>Alignment Learning</a:t>
            </a:r>
          </a:p>
          <a:p>
            <a:pPr lvl="1"/>
            <a:r>
              <a:rPr lang="en-US" dirty="0"/>
              <a:t>KG Embedding and Similarity</a:t>
            </a:r>
          </a:p>
          <a:p>
            <a:pPr lvl="1"/>
            <a:r>
              <a:rPr lang="en-US" dirty="0"/>
              <a:t>Company Classification</a:t>
            </a:r>
          </a:p>
          <a:p>
            <a:r>
              <a:rPr lang="en-US" dirty="0"/>
              <a:t>Company Graph</a:t>
            </a:r>
          </a:p>
          <a:p>
            <a:pPr lvl="1"/>
            <a:r>
              <a:rPr lang="en-US" dirty="0"/>
              <a:t>Dataset discovery and analysis, procure datasets</a:t>
            </a:r>
          </a:p>
          <a:p>
            <a:pPr lvl="1"/>
            <a:r>
              <a:rPr lang="en-US" dirty="0"/>
              <a:t>Semantic structure mapping, taxonomy mapping</a:t>
            </a:r>
          </a:p>
          <a:p>
            <a:pPr lvl="1"/>
            <a:r>
              <a:rPr lang="en-US" dirty="0"/>
              <a:t>Semantic integration pipeline, data updates</a:t>
            </a:r>
          </a:p>
          <a:p>
            <a:r>
              <a:rPr lang="en-US" dirty="0"/>
              <a:t>Cognitive Entity Matching</a:t>
            </a:r>
          </a:p>
          <a:p>
            <a:pPr lvl="1"/>
            <a:r>
              <a:rPr lang="en-US" dirty="0"/>
              <a:t>Data curation</a:t>
            </a:r>
          </a:p>
          <a:p>
            <a:pPr lvl="1"/>
            <a:r>
              <a:rPr lang="en-US" dirty="0"/>
              <a:t>ML algorithms and training</a:t>
            </a:r>
          </a:p>
          <a:p>
            <a:r>
              <a:rPr lang="en-US" dirty="0"/>
              <a:t>Integration to Ontotext Platform, Demos</a:t>
            </a:r>
          </a:p>
          <a:p>
            <a:pPr lvl="1"/>
            <a:r>
              <a:rPr lang="en-US" dirty="0"/>
              <a:t>Big Data connectors (e.g. Mongo, Cassandra)</a:t>
            </a:r>
          </a:p>
          <a:p>
            <a:pPr lvl="1"/>
            <a:r>
              <a:rPr lang="en-US" dirty="0"/>
              <a:t>Cloud Services</a:t>
            </a:r>
          </a:p>
          <a:p>
            <a:pPr lvl="1"/>
            <a:r>
              <a:rPr lang="en-US" dirty="0"/>
              <a:t>Demo applications</a:t>
            </a:r>
          </a:p>
          <a:p>
            <a:pPr lvl="1"/>
            <a:endParaRPr lang="en-US" dirty="0"/>
          </a:p>
          <a:p>
            <a:pPr lvl="1"/>
            <a:endParaRPr lang="en-GB" dirty="0"/>
          </a:p>
        </p:txBody>
      </p:sp>
      <p:pic>
        <p:nvPicPr>
          <p:cNvPr id="6" name="Picture 5">
            <a:extLst>
              <a:ext uri="{FF2B5EF4-FFF2-40B4-BE49-F238E27FC236}">
                <a16:creationId xmlns:a16="http://schemas.microsoft.com/office/drawing/2014/main" id="{1338C546-AC63-43F1-87F1-AB712BBBDBEA}"/>
              </a:ext>
            </a:extLst>
          </p:cNvPr>
          <p:cNvPicPr>
            <a:picLocks noChangeAspect="1"/>
          </p:cNvPicPr>
          <p:nvPr/>
        </p:nvPicPr>
        <p:blipFill>
          <a:blip r:embed="rId2"/>
          <a:stretch>
            <a:fillRect/>
          </a:stretch>
        </p:blipFill>
        <p:spPr>
          <a:xfrm>
            <a:off x="5614683" y="1125415"/>
            <a:ext cx="6577317" cy="4979357"/>
          </a:xfrm>
          <a:prstGeom prst="rect">
            <a:avLst/>
          </a:prstGeom>
        </p:spPr>
      </p:pic>
    </p:spTree>
    <p:extLst>
      <p:ext uri="{BB962C8B-B14F-4D97-AF65-F5344CB8AC3E}">
        <p14:creationId xmlns:p14="http://schemas.microsoft.com/office/powerpoint/2010/main" val="44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0809-42EB-4DCD-AE99-35F024089F2F}"/>
              </a:ext>
            </a:extLst>
          </p:cNvPr>
          <p:cNvSpPr>
            <a:spLocks noGrp="1"/>
          </p:cNvSpPr>
          <p:nvPr>
            <p:ph type="title"/>
          </p:nvPr>
        </p:nvSpPr>
        <p:spPr>
          <a:xfrm>
            <a:off x="680320" y="0"/>
            <a:ext cx="9613861" cy="1080938"/>
          </a:xfrm>
        </p:spPr>
        <p:txBody>
          <a:bodyPr/>
          <a:lstStyle/>
          <a:p>
            <a:r>
              <a:rPr lang="en-US" dirty="0"/>
              <a:t>Project TRR: Science KG for FP7 Projects</a:t>
            </a:r>
            <a:endParaRPr lang="en-GB" dirty="0"/>
          </a:p>
        </p:txBody>
      </p:sp>
      <p:sp>
        <p:nvSpPr>
          <p:cNvPr id="3" name="Content Placeholder 2">
            <a:extLst>
              <a:ext uri="{FF2B5EF4-FFF2-40B4-BE49-F238E27FC236}">
                <a16:creationId xmlns:a16="http://schemas.microsoft.com/office/drawing/2014/main" id="{1CD86C99-4D28-40D4-801F-B98E4A5433B2}"/>
              </a:ext>
            </a:extLst>
          </p:cNvPr>
          <p:cNvSpPr>
            <a:spLocks noGrp="1"/>
          </p:cNvSpPr>
          <p:nvPr>
            <p:ph sz="half" idx="1"/>
          </p:nvPr>
        </p:nvSpPr>
        <p:spPr>
          <a:xfrm>
            <a:off x="64859" y="1080938"/>
            <a:ext cx="7223964" cy="5087592"/>
          </a:xfrm>
        </p:spPr>
        <p:txBody>
          <a:bodyPr/>
          <a:lstStyle/>
          <a:p>
            <a:r>
              <a:rPr lang="en-US" dirty="0"/>
              <a:t>Info (</a:t>
            </a:r>
            <a:r>
              <a:rPr lang="en-US" dirty="0">
                <a:hlinkClick r:id="rId2"/>
              </a:rPr>
              <a:t>Wikidata</a:t>
            </a:r>
            <a:r>
              <a:rPr lang="en-US" dirty="0"/>
              <a:t>): Client: EC DG RTD (ministry of science). Budget: 4M EUR, Duration: 4y. Partners: PPMI (LT), Ontotext (BG), Fraunhofer (DE), </a:t>
            </a:r>
            <a:r>
              <a:rPr lang="en-US" dirty="0" err="1"/>
              <a:t>Intrasoft</a:t>
            </a:r>
            <a:r>
              <a:rPr lang="en-US" dirty="0"/>
              <a:t> (LU)</a:t>
            </a:r>
          </a:p>
          <a:p>
            <a:r>
              <a:rPr lang="en-US" dirty="0"/>
              <a:t>Get 8000 core FP7 projects (SP1 Collaboration)</a:t>
            </a:r>
          </a:p>
          <a:p>
            <a:r>
              <a:rPr lang="en-US" dirty="0"/>
              <a:t>Build KG of science (projects, participants, researchers, contacts, subjects, </a:t>
            </a:r>
            <a:r>
              <a:rPr lang="en-US" dirty="0" err="1"/>
              <a:t>etc</a:t>
            </a:r>
            <a:r>
              <a:rPr lang="en-US" dirty="0"/>
              <a:t>)</a:t>
            </a:r>
          </a:p>
          <a:p>
            <a:r>
              <a:rPr lang="en-US" dirty="0"/>
              <a:t>Assess outputs (publications, datasets, patents…)</a:t>
            </a:r>
          </a:p>
          <a:p>
            <a:r>
              <a:rPr lang="en-US" dirty="0"/>
              <a:t>Assess outcomes (startups, collaborations, researcher mobility…)</a:t>
            </a:r>
          </a:p>
          <a:p>
            <a:r>
              <a:rPr lang="en-US" dirty="0"/>
              <a:t>Assess impact (on research policy, economic, societal, on health…)</a:t>
            </a:r>
            <a:endParaRPr lang="en-GB" dirty="0"/>
          </a:p>
        </p:txBody>
      </p:sp>
      <p:pic>
        <p:nvPicPr>
          <p:cNvPr id="5" name="Picture 4">
            <a:extLst>
              <a:ext uri="{FF2B5EF4-FFF2-40B4-BE49-F238E27FC236}">
                <a16:creationId xmlns:a16="http://schemas.microsoft.com/office/drawing/2014/main" id="{F46D1F2C-A3A2-4E0E-AB23-EBE29E0E86DA}"/>
              </a:ext>
            </a:extLst>
          </p:cNvPr>
          <p:cNvPicPr>
            <a:picLocks noChangeAspect="1"/>
          </p:cNvPicPr>
          <p:nvPr/>
        </p:nvPicPr>
        <p:blipFill>
          <a:blip r:embed="rId3"/>
          <a:stretch>
            <a:fillRect/>
          </a:stretch>
        </p:blipFill>
        <p:spPr>
          <a:xfrm>
            <a:off x="7482254" y="1374681"/>
            <a:ext cx="4709746" cy="4793849"/>
          </a:xfrm>
          <a:prstGeom prst="rect">
            <a:avLst/>
          </a:prstGeom>
        </p:spPr>
      </p:pic>
    </p:spTree>
    <p:extLst>
      <p:ext uri="{BB962C8B-B14F-4D97-AF65-F5344CB8AC3E}">
        <p14:creationId xmlns:p14="http://schemas.microsoft.com/office/powerpoint/2010/main" val="275395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674880-6666-4098-8368-58DF71D49A9B}"/>
              </a:ext>
            </a:extLst>
          </p:cNvPr>
          <p:cNvSpPr>
            <a:spLocks noGrp="1"/>
          </p:cNvSpPr>
          <p:nvPr>
            <p:ph type="title"/>
          </p:nvPr>
        </p:nvSpPr>
        <p:spPr/>
        <p:txBody>
          <a:bodyPr/>
          <a:lstStyle/>
          <a:p>
            <a:r>
              <a:rPr lang="en-US" dirty="0"/>
              <a:t>Machine Learning at Ontotext</a:t>
            </a:r>
            <a:endParaRPr lang="en-GB" dirty="0"/>
          </a:p>
        </p:txBody>
      </p:sp>
      <p:sp>
        <p:nvSpPr>
          <p:cNvPr id="5" name="Text Placeholder 4">
            <a:extLst>
              <a:ext uri="{FF2B5EF4-FFF2-40B4-BE49-F238E27FC236}">
                <a16:creationId xmlns:a16="http://schemas.microsoft.com/office/drawing/2014/main" id="{BCFA0488-37B0-4C2A-9386-A8D223A01467}"/>
              </a:ext>
            </a:extLst>
          </p:cNvPr>
          <p:cNvSpPr>
            <a:spLocks noGrp="1"/>
          </p:cNvSpPr>
          <p:nvPr>
            <p:ph type="body" idx="1"/>
          </p:nvPr>
        </p:nvSpPr>
        <p:spPr/>
        <p:txBody>
          <a:bodyPr/>
          <a:lstStyle/>
          <a:p>
            <a:r>
              <a:rPr lang="en-US" dirty="0"/>
              <a:t>We're not a ML company but use ML for some of our tasks</a:t>
            </a:r>
            <a:endParaRPr lang="en-GB" dirty="0"/>
          </a:p>
        </p:txBody>
      </p:sp>
    </p:spTree>
    <p:extLst>
      <p:ext uri="{BB962C8B-B14F-4D97-AF65-F5344CB8AC3E}">
        <p14:creationId xmlns:p14="http://schemas.microsoft.com/office/powerpoint/2010/main" val="266457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5E5311-8CE8-484A-8BCC-EABB8C4743B8}"/>
              </a:ext>
            </a:extLst>
          </p:cNvPr>
          <p:cNvSpPr>
            <a:spLocks noGrp="1"/>
          </p:cNvSpPr>
          <p:nvPr>
            <p:ph type="title"/>
          </p:nvPr>
        </p:nvSpPr>
        <p:spPr/>
        <p:txBody>
          <a:bodyPr/>
          <a:lstStyle/>
          <a:p>
            <a:r>
              <a:rPr lang="en-US" dirty="0"/>
              <a:t>ML at Ontotext</a:t>
            </a:r>
            <a:endParaRPr lang="en-GB" dirty="0"/>
          </a:p>
        </p:txBody>
      </p:sp>
      <p:sp>
        <p:nvSpPr>
          <p:cNvPr id="5" name="Content Placeholder 4">
            <a:extLst>
              <a:ext uri="{FF2B5EF4-FFF2-40B4-BE49-F238E27FC236}">
                <a16:creationId xmlns:a16="http://schemas.microsoft.com/office/drawing/2014/main" id="{7CDB93DF-D20E-44D4-A762-ACCF613E0DBF}"/>
              </a:ext>
            </a:extLst>
          </p:cNvPr>
          <p:cNvSpPr>
            <a:spLocks noGrp="1"/>
          </p:cNvSpPr>
          <p:nvPr>
            <p:ph idx="1"/>
          </p:nvPr>
        </p:nvSpPr>
        <p:spPr/>
        <p:txBody>
          <a:bodyPr/>
          <a:lstStyle/>
          <a:p>
            <a:r>
              <a:rPr lang="en-US" dirty="0"/>
              <a:t>Alignment Learning for Entity Matching</a:t>
            </a:r>
          </a:p>
          <a:p>
            <a:r>
              <a:rPr lang="en-US" dirty="0"/>
              <a:t>Disambiguation for Named Entity Extraction</a:t>
            </a:r>
          </a:p>
          <a:p>
            <a:r>
              <a:rPr lang="en-US" dirty="0"/>
              <a:t>Relation Learning for Relation Extraction</a:t>
            </a:r>
          </a:p>
          <a:p>
            <a:r>
              <a:rPr lang="en-US" dirty="0" err="1"/>
              <a:t>Word+KG</a:t>
            </a:r>
            <a:r>
              <a:rPr lang="en-US" dirty="0"/>
              <a:t> Embeddings for semantic similarity (VSA, predications) </a:t>
            </a:r>
          </a:p>
          <a:p>
            <a:r>
              <a:rPr lang="en-US" dirty="0"/>
              <a:t>Ranking for auto-completion, entity popularity</a:t>
            </a:r>
            <a:endParaRPr lang="en-GB" dirty="0"/>
          </a:p>
        </p:txBody>
      </p:sp>
    </p:spTree>
    <p:extLst>
      <p:ext uri="{BB962C8B-B14F-4D97-AF65-F5344CB8AC3E}">
        <p14:creationId xmlns:p14="http://schemas.microsoft.com/office/powerpoint/2010/main" val="17684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537A-AF79-4971-B015-26B1B86D68FF}"/>
              </a:ext>
            </a:extLst>
          </p:cNvPr>
          <p:cNvSpPr>
            <a:spLocks noGrp="1"/>
          </p:cNvSpPr>
          <p:nvPr>
            <p:ph type="title"/>
          </p:nvPr>
        </p:nvSpPr>
        <p:spPr/>
        <p:txBody>
          <a:bodyPr/>
          <a:lstStyle/>
          <a:p>
            <a:r>
              <a:rPr lang="en-US" dirty="0"/>
              <a:t>Web 1.0, 2.0, 3.0</a:t>
            </a:r>
            <a:endParaRPr lang="en-GB" dirty="0"/>
          </a:p>
        </p:txBody>
      </p:sp>
      <p:sp>
        <p:nvSpPr>
          <p:cNvPr id="3" name="Content Placeholder 2">
            <a:extLst>
              <a:ext uri="{FF2B5EF4-FFF2-40B4-BE49-F238E27FC236}">
                <a16:creationId xmlns:a16="http://schemas.microsoft.com/office/drawing/2014/main" id="{D7765326-3B3C-4DC3-B6C8-249D1FC0E44D}"/>
              </a:ext>
            </a:extLst>
          </p:cNvPr>
          <p:cNvSpPr>
            <a:spLocks noGrp="1"/>
          </p:cNvSpPr>
          <p:nvPr>
            <p:ph idx="1"/>
          </p:nvPr>
        </p:nvSpPr>
        <p:spPr/>
        <p:txBody>
          <a:bodyPr/>
          <a:lstStyle/>
          <a:p>
            <a:r>
              <a:rPr lang="en-US" dirty="0"/>
              <a:t>Web 1.0: linked documents (World Wide Web)</a:t>
            </a:r>
          </a:p>
          <a:p>
            <a:pPr lvl="1"/>
            <a:r>
              <a:rPr lang="en-US" dirty="0"/>
              <a:t>Before it there was ftp, gopher, online library catalogs…</a:t>
            </a:r>
          </a:p>
          <a:p>
            <a:r>
              <a:rPr lang="en-US" dirty="0"/>
              <a:t>Web 2.0: web applications, social web</a:t>
            </a:r>
          </a:p>
          <a:p>
            <a:pPr lvl="1"/>
            <a:r>
              <a:rPr lang="en-US" dirty="0"/>
              <a:t>Has Facebook taken over the web? New "decentralization" movement</a:t>
            </a:r>
          </a:p>
          <a:p>
            <a:r>
              <a:rPr lang="en-US" dirty="0"/>
              <a:t>Web 3.0: linked data (Giant Global Graph)</a:t>
            </a:r>
          </a:p>
          <a:p>
            <a:pPr lvl="1"/>
            <a:r>
              <a:rPr lang="en-US" dirty="0"/>
              <a:t>Metadata about documents, but also data about real-world entities: persons, organizations, hierarchy, projects, publications, companies, startups, transactions, networks, servers, printers, IoT things, </a:t>
            </a:r>
            <a:r>
              <a:rPr lang="en-US" dirty="0" err="1"/>
              <a:t>etc</a:t>
            </a:r>
            <a:endParaRPr lang="en-GB" dirty="0"/>
          </a:p>
        </p:txBody>
      </p:sp>
    </p:spTree>
    <p:extLst>
      <p:ext uri="{BB962C8B-B14F-4D97-AF65-F5344CB8AC3E}">
        <p14:creationId xmlns:p14="http://schemas.microsoft.com/office/powerpoint/2010/main" val="404219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66D7-4EA9-49BE-9AD2-F4C5304F305B}"/>
              </a:ext>
            </a:extLst>
          </p:cNvPr>
          <p:cNvSpPr>
            <a:spLocks noGrp="1"/>
          </p:cNvSpPr>
          <p:nvPr>
            <p:ph type="title"/>
          </p:nvPr>
        </p:nvSpPr>
        <p:spPr>
          <a:xfrm>
            <a:off x="0" y="280555"/>
            <a:ext cx="9613861" cy="1080938"/>
          </a:xfrm>
        </p:spPr>
        <p:txBody>
          <a:bodyPr/>
          <a:lstStyle/>
          <a:p>
            <a:r>
              <a:rPr lang="en-US" dirty="0"/>
              <a:t>Demo: News On the Web </a:t>
            </a:r>
            <a:br>
              <a:rPr lang="en-US" dirty="0"/>
            </a:br>
            <a:r>
              <a:rPr lang="en-US" dirty="0"/>
              <a:t>(</a:t>
            </a:r>
            <a:r>
              <a:rPr lang="en-US" dirty="0">
                <a:hlinkClick r:id="rId2"/>
              </a:rPr>
              <a:t>NOW</a:t>
            </a:r>
            <a:r>
              <a:rPr lang="en-US" dirty="0"/>
              <a:t>)</a:t>
            </a:r>
            <a:endParaRPr lang="en-GB" dirty="0"/>
          </a:p>
        </p:txBody>
      </p:sp>
      <p:pic>
        <p:nvPicPr>
          <p:cNvPr id="4" name="Picture 3">
            <a:extLst>
              <a:ext uri="{FF2B5EF4-FFF2-40B4-BE49-F238E27FC236}">
                <a16:creationId xmlns:a16="http://schemas.microsoft.com/office/drawing/2014/main" id="{86663C73-5441-49C5-82D7-90A25A858B85}"/>
              </a:ext>
            </a:extLst>
          </p:cNvPr>
          <p:cNvPicPr>
            <a:picLocks noChangeAspect="1"/>
          </p:cNvPicPr>
          <p:nvPr/>
        </p:nvPicPr>
        <p:blipFill>
          <a:blip r:embed="rId3"/>
          <a:stretch>
            <a:fillRect/>
          </a:stretch>
        </p:blipFill>
        <p:spPr>
          <a:xfrm>
            <a:off x="6130994" y="0"/>
            <a:ext cx="6061006" cy="6858000"/>
          </a:xfrm>
          <a:prstGeom prst="rect">
            <a:avLst/>
          </a:prstGeom>
        </p:spPr>
      </p:pic>
      <p:pic>
        <p:nvPicPr>
          <p:cNvPr id="5" name="Picture 4">
            <a:extLst>
              <a:ext uri="{FF2B5EF4-FFF2-40B4-BE49-F238E27FC236}">
                <a16:creationId xmlns:a16="http://schemas.microsoft.com/office/drawing/2014/main" id="{B1035BC1-8B4B-44F8-A7EB-1331EFC0D269}"/>
              </a:ext>
            </a:extLst>
          </p:cNvPr>
          <p:cNvPicPr>
            <a:picLocks noChangeAspect="1"/>
          </p:cNvPicPr>
          <p:nvPr/>
        </p:nvPicPr>
        <p:blipFill>
          <a:blip r:embed="rId4"/>
          <a:stretch>
            <a:fillRect/>
          </a:stretch>
        </p:blipFill>
        <p:spPr>
          <a:xfrm>
            <a:off x="0" y="3603270"/>
            <a:ext cx="5985164" cy="3236875"/>
          </a:xfrm>
          <a:prstGeom prst="rect">
            <a:avLst/>
          </a:prstGeom>
        </p:spPr>
      </p:pic>
      <p:pic>
        <p:nvPicPr>
          <p:cNvPr id="6" name="Picture 5">
            <a:extLst>
              <a:ext uri="{FF2B5EF4-FFF2-40B4-BE49-F238E27FC236}">
                <a16:creationId xmlns:a16="http://schemas.microsoft.com/office/drawing/2014/main" id="{5EACBD1D-BFD1-4D68-A7D3-8D3BD3292FB2}"/>
              </a:ext>
            </a:extLst>
          </p:cNvPr>
          <p:cNvPicPr>
            <a:picLocks noChangeAspect="1"/>
          </p:cNvPicPr>
          <p:nvPr/>
        </p:nvPicPr>
        <p:blipFill>
          <a:blip r:embed="rId5"/>
          <a:stretch>
            <a:fillRect/>
          </a:stretch>
        </p:blipFill>
        <p:spPr>
          <a:xfrm>
            <a:off x="3513727" y="821024"/>
            <a:ext cx="2471437" cy="2720043"/>
          </a:xfrm>
          <a:prstGeom prst="rect">
            <a:avLst/>
          </a:prstGeom>
        </p:spPr>
      </p:pic>
    </p:spTree>
    <p:extLst>
      <p:ext uri="{BB962C8B-B14F-4D97-AF65-F5344CB8AC3E}">
        <p14:creationId xmlns:p14="http://schemas.microsoft.com/office/powerpoint/2010/main" val="139107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AABD1-16A1-49EB-B493-DA128E4627E6}"/>
              </a:ext>
            </a:extLst>
          </p:cNvPr>
          <p:cNvSpPr>
            <a:spLocks noGrp="1"/>
          </p:cNvSpPr>
          <p:nvPr>
            <p:ph type="title"/>
          </p:nvPr>
        </p:nvSpPr>
        <p:spPr>
          <a:xfrm>
            <a:off x="649148" y="0"/>
            <a:ext cx="9613861" cy="1080938"/>
          </a:xfrm>
        </p:spPr>
        <p:txBody>
          <a:bodyPr/>
          <a:lstStyle/>
          <a:p>
            <a:r>
              <a:rPr lang="en-US" dirty="0" err="1"/>
              <a:t>GraphDB</a:t>
            </a:r>
            <a:r>
              <a:rPr lang="en-US" dirty="0"/>
              <a:t> </a:t>
            </a:r>
            <a:r>
              <a:rPr lang="en-US" dirty="0">
                <a:hlinkClick r:id="rId2"/>
              </a:rPr>
              <a:t>Semantic Similarity</a:t>
            </a:r>
            <a:r>
              <a:rPr lang="en-US" dirty="0"/>
              <a:t> (Mar 2019)</a:t>
            </a:r>
            <a:endParaRPr lang="en-GB" dirty="0"/>
          </a:p>
        </p:txBody>
      </p:sp>
      <p:sp>
        <p:nvSpPr>
          <p:cNvPr id="5" name="Content Placeholder 4">
            <a:extLst>
              <a:ext uri="{FF2B5EF4-FFF2-40B4-BE49-F238E27FC236}">
                <a16:creationId xmlns:a16="http://schemas.microsoft.com/office/drawing/2014/main" id="{59E69EB3-E962-4C39-BFBD-DFC4F1E50F72}"/>
              </a:ext>
            </a:extLst>
          </p:cNvPr>
          <p:cNvSpPr>
            <a:spLocks noGrp="1"/>
          </p:cNvSpPr>
          <p:nvPr>
            <p:ph idx="1"/>
          </p:nvPr>
        </p:nvSpPr>
        <p:spPr>
          <a:xfrm>
            <a:off x="8510155" y="2336873"/>
            <a:ext cx="2940947" cy="3599316"/>
          </a:xfrm>
        </p:spPr>
        <p:txBody>
          <a:bodyPr>
            <a:normAutofit fontScale="70000" lnSpcReduction="20000"/>
          </a:bodyPr>
          <a:lstStyle/>
          <a:p>
            <a:r>
              <a:rPr lang="en-GB" dirty="0"/>
              <a:t>create hybrid similarity searches </a:t>
            </a:r>
          </a:p>
          <a:p>
            <a:r>
              <a:rPr lang="en-GB" dirty="0"/>
              <a:t>use pre-built text-based similarity vectors </a:t>
            </a:r>
          </a:p>
          <a:p>
            <a:r>
              <a:rPr lang="en-GB" dirty="0"/>
              <a:t>predication-based similarity index</a:t>
            </a:r>
          </a:p>
          <a:p>
            <a:r>
              <a:rPr lang="en-GB" dirty="0"/>
              <a:t>run similarity indexes in more that one iterations</a:t>
            </a:r>
          </a:p>
          <a:p>
            <a:r>
              <a:rPr lang="en-GB" dirty="0"/>
              <a:t>add term weights when searching text-based similarity indexes</a:t>
            </a:r>
          </a:p>
          <a:p>
            <a:r>
              <a:rPr lang="en-GB" dirty="0"/>
              <a:t>use analogical search for predication indexing</a:t>
            </a:r>
          </a:p>
        </p:txBody>
      </p:sp>
      <p:pic>
        <p:nvPicPr>
          <p:cNvPr id="4" name="Picture 3">
            <a:extLst>
              <a:ext uri="{FF2B5EF4-FFF2-40B4-BE49-F238E27FC236}">
                <a16:creationId xmlns:a16="http://schemas.microsoft.com/office/drawing/2014/main" id="{CFCE9694-DFC7-4950-946B-920049913D65}"/>
              </a:ext>
            </a:extLst>
          </p:cNvPr>
          <p:cNvPicPr>
            <a:picLocks noChangeAspect="1"/>
          </p:cNvPicPr>
          <p:nvPr/>
        </p:nvPicPr>
        <p:blipFill>
          <a:blip r:embed="rId3"/>
          <a:stretch>
            <a:fillRect/>
          </a:stretch>
        </p:blipFill>
        <p:spPr>
          <a:xfrm>
            <a:off x="0" y="1122218"/>
            <a:ext cx="8238897" cy="5735782"/>
          </a:xfrm>
          <a:prstGeom prst="rect">
            <a:avLst/>
          </a:prstGeom>
        </p:spPr>
      </p:pic>
    </p:spTree>
    <p:extLst>
      <p:ext uri="{BB962C8B-B14F-4D97-AF65-F5344CB8AC3E}">
        <p14:creationId xmlns:p14="http://schemas.microsoft.com/office/powerpoint/2010/main" val="62166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674880-6666-4098-8368-58DF71D49A9B}"/>
              </a:ext>
            </a:extLst>
          </p:cNvPr>
          <p:cNvSpPr>
            <a:spLocks noGrp="1"/>
          </p:cNvSpPr>
          <p:nvPr>
            <p:ph type="title"/>
          </p:nvPr>
        </p:nvSpPr>
        <p:spPr/>
        <p:txBody>
          <a:bodyPr/>
          <a:lstStyle/>
          <a:p>
            <a:r>
              <a:rPr lang="en-US" dirty="0"/>
              <a:t>New Developments in Bulgaria</a:t>
            </a:r>
            <a:endParaRPr lang="en-GB" dirty="0"/>
          </a:p>
        </p:txBody>
      </p:sp>
      <p:sp>
        <p:nvSpPr>
          <p:cNvPr id="5" name="Text Placeholder 4">
            <a:extLst>
              <a:ext uri="{FF2B5EF4-FFF2-40B4-BE49-F238E27FC236}">
                <a16:creationId xmlns:a16="http://schemas.microsoft.com/office/drawing/2014/main" id="{BCFA0488-37B0-4C2A-9386-A8D223A01467}"/>
              </a:ext>
            </a:extLst>
          </p:cNvPr>
          <p:cNvSpPr>
            <a:spLocks noGrp="1"/>
          </p:cNvSpPr>
          <p:nvPr>
            <p:ph type="body" idx="1"/>
          </p:nvPr>
        </p:nvSpPr>
        <p:spPr/>
        <p:txBody>
          <a:bodyPr/>
          <a:lstStyle/>
          <a:p>
            <a:r>
              <a:rPr lang="en-US" dirty="0"/>
              <a:t>Collaborations Between Academia and Industry</a:t>
            </a:r>
            <a:endParaRPr lang="en-GB" dirty="0"/>
          </a:p>
        </p:txBody>
      </p:sp>
    </p:spTree>
    <p:extLst>
      <p:ext uri="{BB962C8B-B14F-4D97-AF65-F5344CB8AC3E}">
        <p14:creationId xmlns:p14="http://schemas.microsoft.com/office/powerpoint/2010/main" val="2412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D9A906-02FF-4961-ADBF-63F52EA72AA5}"/>
              </a:ext>
            </a:extLst>
          </p:cNvPr>
          <p:cNvPicPr>
            <a:picLocks noChangeAspect="1"/>
          </p:cNvPicPr>
          <p:nvPr/>
        </p:nvPicPr>
        <p:blipFill>
          <a:blip r:embed="rId2"/>
          <a:stretch>
            <a:fillRect/>
          </a:stretch>
        </p:blipFill>
        <p:spPr>
          <a:xfrm>
            <a:off x="1657350" y="1352517"/>
            <a:ext cx="7981950" cy="2633579"/>
          </a:xfrm>
          <a:prstGeom prst="rect">
            <a:avLst/>
          </a:prstGeom>
        </p:spPr>
      </p:pic>
      <p:sp>
        <p:nvSpPr>
          <p:cNvPr id="2" name="Title 1">
            <a:extLst>
              <a:ext uri="{FF2B5EF4-FFF2-40B4-BE49-F238E27FC236}">
                <a16:creationId xmlns:a16="http://schemas.microsoft.com/office/drawing/2014/main" id="{13D1E8F8-6706-46F0-B6F7-9A164063EE60}"/>
              </a:ext>
            </a:extLst>
          </p:cNvPr>
          <p:cNvSpPr>
            <a:spLocks noGrp="1"/>
          </p:cNvSpPr>
          <p:nvPr>
            <p:ph type="title"/>
          </p:nvPr>
        </p:nvSpPr>
        <p:spPr>
          <a:xfrm>
            <a:off x="680321" y="0"/>
            <a:ext cx="9613861" cy="1080938"/>
          </a:xfrm>
        </p:spPr>
        <p:txBody>
          <a:bodyPr/>
          <a:lstStyle/>
          <a:p>
            <a:br>
              <a:rPr lang="en-US" dirty="0"/>
            </a:br>
            <a:r>
              <a:rPr lang="en-US" dirty="0"/>
              <a:t>NBU MS </a:t>
            </a:r>
            <a:r>
              <a:rPr lang="en-US" dirty="0">
                <a:hlinkClick r:id="rId3"/>
              </a:rPr>
              <a:t>Data Science</a:t>
            </a:r>
            <a:endParaRPr lang="en-GB" dirty="0"/>
          </a:p>
        </p:txBody>
      </p:sp>
      <p:sp>
        <p:nvSpPr>
          <p:cNvPr id="3" name="Content Placeholder 2">
            <a:extLst>
              <a:ext uri="{FF2B5EF4-FFF2-40B4-BE49-F238E27FC236}">
                <a16:creationId xmlns:a16="http://schemas.microsoft.com/office/drawing/2014/main" id="{F7243520-9342-4761-900F-E0B290627551}"/>
              </a:ext>
            </a:extLst>
          </p:cNvPr>
          <p:cNvSpPr>
            <a:spLocks noGrp="1"/>
          </p:cNvSpPr>
          <p:nvPr>
            <p:ph idx="1"/>
          </p:nvPr>
        </p:nvSpPr>
        <p:spPr>
          <a:xfrm>
            <a:off x="680321" y="4257675"/>
            <a:ext cx="10770781" cy="1926852"/>
          </a:xfrm>
        </p:spPr>
        <p:txBody>
          <a:bodyPr/>
          <a:lstStyle/>
          <a:p>
            <a:r>
              <a:rPr lang="en-US" dirty="0"/>
              <a:t>Starts Sep 2019</a:t>
            </a:r>
          </a:p>
          <a:p>
            <a:r>
              <a:rPr lang="en-US" dirty="0"/>
              <a:t>Covers ML, mathematics, R, Python, distributed (Spark), cloud…</a:t>
            </a:r>
          </a:p>
          <a:p>
            <a:r>
              <a:rPr lang="en-US" dirty="0"/>
              <a:t>Ontotext course: Semantic Web Proof of Concept</a:t>
            </a:r>
          </a:p>
          <a:p>
            <a:r>
              <a:rPr lang="en-US" dirty="0"/>
              <a:t>IICT BAS course: Semantic Text Analysis</a:t>
            </a:r>
            <a:endParaRPr lang="en-GB" dirty="0"/>
          </a:p>
        </p:txBody>
      </p:sp>
    </p:spTree>
    <p:extLst>
      <p:ext uri="{BB962C8B-B14F-4D97-AF65-F5344CB8AC3E}">
        <p14:creationId xmlns:p14="http://schemas.microsoft.com/office/powerpoint/2010/main" val="316915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83F3-CB49-4218-92E4-F104CD56575A}"/>
              </a:ext>
            </a:extLst>
          </p:cNvPr>
          <p:cNvSpPr>
            <a:spLocks noGrp="1"/>
          </p:cNvSpPr>
          <p:nvPr>
            <p:ph type="title"/>
          </p:nvPr>
        </p:nvSpPr>
        <p:spPr>
          <a:xfrm>
            <a:off x="680321" y="296028"/>
            <a:ext cx="9613861" cy="1080938"/>
          </a:xfrm>
        </p:spPr>
        <p:txBody>
          <a:bodyPr/>
          <a:lstStyle/>
          <a:p>
            <a:r>
              <a:rPr lang="en-US" dirty="0">
                <a:hlinkClick r:id="rId2"/>
              </a:rPr>
              <a:t>GATE </a:t>
            </a:r>
            <a:r>
              <a:rPr lang="en-US" dirty="0" err="1">
                <a:hlinkClick r:id="rId2"/>
              </a:rPr>
              <a:t>CoE</a:t>
            </a:r>
            <a:r>
              <a:rPr lang="en-US" dirty="0"/>
              <a:t>: SU FMI + Chalmers Teaming</a:t>
            </a:r>
            <a:endParaRPr lang="en-GB" dirty="0"/>
          </a:p>
        </p:txBody>
      </p:sp>
      <p:sp>
        <p:nvSpPr>
          <p:cNvPr id="3" name="Content Placeholder 2">
            <a:extLst>
              <a:ext uri="{FF2B5EF4-FFF2-40B4-BE49-F238E27FC236}">
                <a16:creationId xmlns:a16="http://schemas.microsoft.com/office/drawing/2014/main" id="{A11188BB-B886-43D7-A862-63EA8BB1A1B1}"/>
              </a:ext>
            </a:extLst>
          </p:cNvPr>
          <p:cNvSpPr>
            <a:spLocks noGrp="1"/>
          </p:cNvSpPr>
          <p:nvPr>
            <p:ph idx="1"/>
          </p:nvPr>
        </p:nvSpPr>
        <p:spPr>
          <a:xfrm>
            <a:off x="7762875" y="1666122"/>
            <a:ext cx="4429125" cy="4438650"/>
          </a:xfrm>
        </p:spPr>
        <p:txBody>
          <a:bodyPr/>
          <a:lstStyle/>
          <a:p>
            <a:r>
              <a:rPr lang="en-US" dirty="0"/>
              <a:t>Host</a:t>
            </a:r>
          </a:p>
          <a:p>
            <a:endParaRPr lang="en-US" dirty="0"/>
          </a:p>
          <a:p>
            <a:endParaRPr lang="en-US" dirty="0"/>
          </a:p>
          <a:p>
            <a:r>
              <a:rPr lang="en-US" dirty="0"/>
              <a:t>Teaming</a:t>
            </a:r>
          </a:p>
          <a:p>
            <a:endParaRPr lang="en-US" dirty="0"/>
          </a:p>
          <a:p>
            <a:endParaRPr lang="en-US" dirty="0"/>
          </a:p>
          <a:p>
            <a:r>
              <a:rPr lang="en-US" dirty="0"/>
              <a:t>Industry Supporters</a:t>
            </a:r>
            <a:endParaRPr lang="en-GB" dirty="0"/>
          </a:p>
        </p:txBody>
      </p:sp>
      <p:pic>
        <p:nvPicPr>
          <p:cNvPr id="12290" name="Picture 2" descr="slider image">
            <a:extLst>
              <a:ext uri="{FF2B5EF4-FFF2-40B4-BE49-F238E27FC236}">
                <a16:creationId xmlns:a16="http://schemas.microsoft.com/office/drawing/2014/main" id="{110A19AD-85A5-4ABC-AC9F-A92E91086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5425"/>
            <a:ext cx="6286500" cy="443865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gate-coe.eu/images/logos/rila-solutions-logo.gif">
            <a:extLst>
              <a:ext uri="{FF2B5EF4-FFF2-40B4-BE49-F238E27FC236}">
                <a16:creationId xmlns:a16="http://schemas.microsoft.com/office/drawing/2014/main" id="{E6E6B237-FE7F-483F-8093-A8CE90ADB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687" y="4858502"/>
            <a:ext cx="12192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www.gate-coe.eu/images/logos/Ontotext.png">
            <a:extLst>
              <a:ext uri="{FF2B5EF4-FFF2-40B4-BE49-F238E27FC236}">
                <a16:creationId xmlns:a16="http://schemas.microsoft.com/office/drawing/2014/main" id="{7E5756FB-AA6F-4AF2-90C8-3A3DE0CCD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268" y="5008648"/>
            <a:ext cx="1895475" cy="366459"/>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www.gate-coe.eu/images/logos/bcci-logo.jpg">
            <a:extLst>
              <a:ext uri="{FF2B5EF4-FFF2-40B4-BE49-F238E27FC236}">
                <a16:creationId xmlns:a16="http://schemas.microsoft.com/office/drawing/2014/main" id="{91F0EADE-D9CB-4D7C-A65C-194D8BE28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1268" y="5534233"/>
            <a:ext cx="909637" cy="588762"/>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www.gate-coe.eu/images/logos/isoft-logo.png">
            <a:extLst>
              <a:ext uri="{FF2B5EF4-FFF2-40B4-BE49-F238E27FC236}">
                <a16:creationId xmlns:a16="http://schemas.microsoft.com/office/drawing/2014/main" id="{2B921B8C-4AE2-4F53-B9F6-B2F83250B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7687" y="5446571"/>
            <a:ext cx="962025" cy="676424"/>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http://www.gate-coe.eu/images/logos/SofiaUniversity-logo.jpg">
            <a:extLst>
              <a:ext uri="{FF2B5EF4-FFF2-40B4-BE49-F238E27FC236}">
                <a16:creationId xmlns:a16="http://schemas.microsoft.com/office/drawing/2014/main" id="{A0209015-DC78-4E8A-B70A-A9207B3F2F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7687" y="2211795"/>
            <a:ext cx="2976560" cy="700345"/>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http://www.gate-coe.eu/images/logos/ChalmersUniversity-logo.jpg">
            <a:extLst>
              <a:ext uri="{FF2B5EF4-FFF2-40B4-BE49-F238E27FC236}">
                <a16:creationId xmlns:a16="http://schemas.microsoft.com/office/drawing/2014/main" id="{0E9BCBC4-EED9-43CB-90C0-93522EB971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4329" y="3664245"/>
            <a:ext cx="2061086" cy="484945"/>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http://www.gate-coe.eu/images/logos/IndustrialTeknik-logo.jpg">
            <a:extLst>
              <a:ext uri="{FF2B5EF4-FFF2-40B4-BE49-F238E27FC236}">
                <a16:creationId xmlns:a16="http://schemas.microsoft.com/office/drawing/2014/main" id="{3674BF97-845D-4439-835E-511CC72000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4130" y="3664245"/>
            <a:ext cx="1809750" cy="50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55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000" dirty="0">
                <a:effectLst>
                  <a:outerShdw blurRad="38100" dist="38100" dir="2700000" algn="tl">
                    <a:srgbClr val="000000">
                      <a:alpha val="43137"/>
                    </a:srgbClr>
                  </a:outerShdw>
                </a:effectLst>
              </a:rPr>
              <a:t>Thank you!</a:t>
            </a:r>
          </a:p>
        </p:txBody>
      </p:sp>
      <p:sp>
        <p:nvSpPr>
          <p:cNvPr id="4" name="TextBox 3"/>
          <p:cNvSpPr txBox="1"/>
          <p:nvPr/>
        </p:nvSpPr>
        <p:spPr>
          <a:xfrm>
            <a:off x="680321" y="2338251"/>
            <a:ext cx="4336869" cy="523220"/>
          </a:xfrm>
          <a:prstGeom prst="rect">
            <a:avLst/>
          </a:prstGeom>
          <a:noFill/>
        </p:spPr>
        <p:txBody>
          <a:bodyPr wrap="square" rtlCol="0">
            <a:spAutoFit/>
          </a:bodyPr>
          <a:lstStyle/>
          <a:p>
            <a:r>
              <a:rPr lang="bg-BG" sz="2800" dirty="0">
                <a:effectLst>
                  <a:outerShdw blurRad="38100" dist="38100" dir="2700000" algn="tl">
                    <a:srgbClr val="000000">
                      <a:alpha val="43137"/>
                    </a:srgbClr>
                  </a:outerShdw>
                </a:effectLst>
              </a:rPr>
              <a:t>Контакти</a:t>
            </a:r>
            <a:r>
              <a:rPr lang="en-US" sz="2800" dirty="0">
                <a:effectLst>
                  <a:outerShdw blurRad="38100" dist="38100" dir="2700000" algn="tl">
                    <a:srgbClr val="000000">
                      <a:alpha val="43137"/>
                    </a:srgbClr>
                  </a:outerShdw>
                </a:effectLst>
              </a:rPr>
              <a:t>: </a:t>
            </a:r>
          </a:p>
        </p:txBody>
      </p:sp>
      <p:sp>
        <p:nvSpPr>
          <p:cNvPr id="5" name="TextBox 4"/>
          <p:cNvSpPr txBox="1"/>
          <p:nvPr/>
        </p:nvSpPr>
        <p:spPr>
          <a:xfrm>
            <a:off x="3011639" y="2338251"/>
            <a:ext cx="8339229" cy="923330"/>
          </a:xfrm>
          <a:prstGeom prst="rect">
            <a:avLst/>
          </a:prstGeom>
          <a:noFill/>
        </p:spPr>
        <p:txBody>
          <a:bodyPr wrap="square" rtlCol="0">
            <a:spAutoFit/>
          </a:bodyPr>
          <a:lstStyle/>
          <a:p>
            <a:pPr marL="285750" indent="-285750">
              <a:buFont typeface="Arial" panose="020B0604020202020204" pitchFamily="34" charset="0"/>
              <a:buChar char="•"/>
            </a:pPr>
            <a:r>
              <a:rPr lang="de-DE" dirty="0"/>
              <a:t>Ontotext: </a:t>
            </a:r>
            <a:r>
              <a:rPr lang="de-DE" dirty="0">
                <a:hlinkClick r:id="rId2" action="ppaction://hlinkfile"/>
              </a:rPr>
              <a:t>Website</a:t>
            </a:r>
            <a:r>
              <a:rPr lang="de-DE" dirty="0"/>
              <a:t>, </a:t>
            </a:r>
            <a:r>
              <a:rPr lang="de-DE" dirty="0">
                <a:hlinkClick r:id="rId3"/>
              </a:rPr>
              <a:t>LinkedIn</a:t>
            </a:r>
            <a:r>
              <a:rPr lang="de-DE" dirty="0"/>
              <a:t>, </a:t>
            </a:r>
            <a:r>
              <a:rPr lang="de-DE" dirty="0">
                <a:hlinkClick r:id="rId4"/>
              </a:rPr>
              <a:t>Twitter</a:t>
            </a:r>
            <a:r>
              <a:rPr lang="de-DE" dirty="0"/>
              <a:t>, </a:t>
            </a:r>
            <a:r>
              <a:rPr lang="de-DE" dirty="0">
                <a:hlinkClick r:id="rId5"/>
              </a:rPr>
              <a:t>Rate GraphDB</a:t>
            </a:r>
            <a:endParaRPr lang="en-US"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Vladimir Alexiev: </a:t>
            </a:r>
            <a:r>
              <a:rPr lang="en-GB" dirty="0">
                <a:hlinkClick r:id="rId6"/>
              </a:rPr>
              <a:t>Email</a:t>
            </a:r>
            <a:r>
              <a:rPr lang="en-GB" dirty="0"/>
              <a:t>, </a:t>
            </a:r>
            <a:r>
              <a:rPr lang="en-GB" dirty="0">
                <a:hlinkClick r:id="rId7"/>
              </a:rPr>
              <a:t>Publications</a:t>
            </a:r>
            <a:r>
              <a:rPr lang="en-GB" dirty="0"/>
              <a:t>, </a:t>
            </a:r>
            <a:r>
              <a:rPr lang="en-GB" dirty="0">
                <a:hlinkClick r:id="rId8"/>
              </a:rPr>
              <a:t>Homepage</a:t>
            </a:r>
            <a:r>
              <a:rPr lang="en-GB" dirty="0"/>
              <a:t>, </a:t>
            </a:r>
            <a:br>
              <a:rPr lang="en-GB" dirty="0"/>
            </a:br>
            <a:r>
              <a:rPr lang="en-GB" dirty="0">
                <a:hlinkClick r:id="rId9"/>
              </a:rPr>
              <a:t>Resume</a:t>
            </a:r>
            <a:r>
              <a:rPr lang="en-GB" dirty="0"/>
              <a:t>, </a:t>
            </a:r>
            <a:r>
              <a:rPr lang="en-GB" dirty="0" err="1">
                <a:hlinkClick r:id="rId10"/>
              </a:rPr>
              <a:t>Linkedin</a:t>
            </a:r>
            <a:r>
              <a:rPr lang="en-GB" dirty="0"/>
              <a:t>; </a:t>
            </a:r>
            <a:r>
              <a:rPr lang="en-GB" dirty="0">
                <a:hlinkClick r:id="rId11"/>
              </a:rPr>
              <a:t>Twitter</a:t>
            </a:r>
            <a:r>
              <a:rPr lang="en-GB" dirty="0"/>
              <a:t>, </a:t>
            </a:r>
            <a:r>
              <a:rPr lang="en-GB" dirty="0" err="1">
                <a:hlinkClick r:id="rId12"/>
              </a:rPr>
              <a:t>Github</a:t>
            </a:r>
            <a:endParaRPr lang="en-US" dirty="0">
              <a:effectLst>
                <a:outerShdw blurRad="38100" dist="38100" dir="2700000" algn="tl">
                  <a:srgbClr val="000000">
                    <a:alpha val="43137"/>
                  </a:srgbClr>
                </a:outerShdw>
              </a:effectLst>
            </a:endParaRPr>
          </a:p>
        </p:txBody>
      </p:sp>
      <p:sp>
        <p:nvSpPr>
          <p:cNvPr id="6" name="TextBox 5"/>
          <p:cNvSpPr txBox="1"/>
          <p:nvPr/>
        </p:nvSpPr>
        <p:spPr>
          <a:xfrm>
            <a:off x="3011639" y="4355946"/>
            <a:ext cx="4506686" cy="523220"/>
          </a:xfrm>
          <a:prstGeom prst="rect">
            <a:avLst/>
          </a:prstGeom>
          <a:noFill/>
        </p:spPr>
        <p:txBody>
          <a:bodyPr wrap="square" rtlCol="0">
            <a:spAutoFit/>
          </a:bodyPr>
          <a:lstStyle/>
          <a:p>
            <a:pPr algn="ctr"/>
            <a:r>
              <a:rPr lang="bg-BG" sz="2800" i="1" dirty="0">
                <a:effectLst>
                  <a:outerShdw blurRad="38100" dist="38100" dir="2700000" algn="tl">
                    <a:srgbClr val="000000">
                      <a:alpha val="43137"/>
                    </a:srgbClr>
                  </a:outerShdw>
                </a:effectLst>
              </a:rPr>
              <a:t>Следващо събитие</a:t>
            </a:r>
            <a:r>
              <a:rPr lang="en-US" sz="2800" i="1" dirty="0">
                <a:effectLst>
                  <a:outerShdw blurRad="38100" dist="38100" dir="2700000" algn="tl">
                    <a:srgbClr val="000000">
                      <a:alpha val="43137"/>
                    </a:srgbClr>
                  </a:outerShdw>
                </a:effectLst>
              </a:rPr>
              <a:t>: </a:t>
            </a:r>
          </a:p>
        </p:txBody>
      </p:sp>
      <p:sp>
        <p:nvSpPr>
          <p:cNvPr id="7" name="TextBox 6"/>
          <p:cNvSpPr txBox="1"/>
          <p:nvPr/>
        </p:nvSpPr>
        <p:spPr>
          <a:xfrm>
            <a:off x="680321" y="5033055"/>
            <a:ext cx="9613861" cy="369332"/>
          </a:xfrm>
          <a:prstGeom prst="rect">
            <a:avLst/>
          </a:prstGeom>
          <a:noFill/>
        </p:spPr>
        <p:txBody>
          <a:bodyPr wrap="square" rtlCol="0">
            <a:spAutoFit/>
          </a:bodyPr>
          <a:lstStyle/>
          <a:p>
            <a:pPr algn="ctr"/>
            <a:r>
              <a:rPr lang="en-GB" dirty="0"/>
              <a:t>Repeatability and reproducibility of ML research</a:t>
            </a:r>
            <a:endParaRPr lang="en-US"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732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6">
            <a:extLst>
              <a:ext uri="{FF2B5EF4-FFF2-40B4-BE49-F238E27FC236}">
                <a16:creationId xmlns:a16="http://schemas.microsoft.com/office/drawing/2014/main" id="{18B451E6-8304-403E-9272-C28D562A81B3}"/>
              </a:ext>
            </a:extLst>
          </p:cNvPr>
          <p:cNvSpPr>
            <a:spLocks noGrp="1" noChangeArrowheads="1"/>
          </p:cNvSpPr>
          <p:nvPr>
            <p:ph type="title"/>
          </p:nvPr>
        </p:nvSpPr>
        <p:spPr bwMode="auto">
          <a:xfrm>
            <a:off x="749300" y="393700"/>
            <a:ext cx="9601200" cy="966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a:t>Where did it come from?</a:t>
            </a:r>
          </a:p>
        </p:txBody>
      </p:sp>
      <p:sp>
        <p:nvSpPr>
          <p:cNvPr id="14339" name="Content Placeholder 7">
            <a:extLst>
              <a:ext uri="{FF2B5EF4-FFF2-40B4-BE49-F238E27FC236}">
                <a16:creationId xmlns:a16="http://schemas.microsoft.com/office/drawing/2014/main" id="{9B34E6CE-92C1-470E-85AF-E05CB053773B}"/>
              </a:ext>
            </a:extLst>
          </p:cNvPr>
          <p:cNvSpPr>
            <a:spLocks noGrp="1" noChangeArrowheads="1"/>
          </p:cNvSpPr>
          <p:nvPr>
            <p:ph idx="1"/>
          </p:nvPr>
        </p:nvSpPr>
        <p:spPr bwMode="auto">
          <a:xfrm>
            <a:off x="8113222" y="2136371"/>
            <a:ext cx="4078779" cy="4021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dirty="0" err="1"/>
              <a:t>TimBL</a:t>
            </a:r>
            <a:r>
              <a:rPr lang="en-GB" altLang="en-US" dirty="0"/>
              <a:t> CERN </a:t>
            </a:r>
            <a:r>
              <a:rPr lang="en-GB" altLang="en-US" dirty="0">
                <a:hlinkClick r:id="rId2"/>
              </a:rPr>
              <a:t>proposal</a:t>
            </a:r>
            <a:r>
              <a:rPr lang="en-GB" altLang="en-US" dirty="0"/>
              <a:t>, 1989: </a:t>
            </a:r>
          </a:p>
          <a:p>
            <a:pPr lvl="1"/>
            <a:r>
              <a:rPr lang="en-GB" altLang="en-US" dirty="0"/>
              <a:t>Both Web (1.0) and Semantic Web (3.0)</a:t>
            </a:r>
          </a:p>
          <a:p>
            <a:pPr lvl="1"/>
            <a:r>
              <a:rPr lang="en-GB" altLang="en-US" dirty="0"/>
              <a:t>"Vague but Exciting"</a:t>
            </a:r>
          </a:p>
          <a:p>
            <a:pPr lvl="1"/>
            <a:r>
              <a:rPr lang="en-GB" altLang="en-US" dirty="0"/>
              <a:t>Not just documents, but also real-world entities</a:t>
            </a:r>
          </a:p>
          <a:p>
            <a:r>
              <a:rPr lang="en-GB" altLang="en-US" dirty="0"/>
              <a:t>Why was it successful?</a:t>
            </a:r>
          </a:p>
          <a:p>
            <a:pPr lvl="1"/>
            <a:r>
              <a:rPr lang="en-GB" altLang="en-US" dirty="0"/>
              <a:t>Not the first nor the "best" hypertext proposal</a:t>
            </a:r>
          </a:p>
          <a:p>
            <a:pPr lvl="1"/>
            <a:r>
              <a:rPr lang="en-GB" altLang="en-US" dirty="0"/>
              <a:t>But simple, workable, most importantly </a:t>
            </a:r>
            <a:r>
              <a:rPr lang="en-GB" altLang="en-US" b="1" dirty="0"/>
              <a:t>open</a:t>
            </a:r>
          </a:p>
        </p:txBody>
      </p:sp>
      <p:pic>
        <p:nvPicPr>
          <p:cNvPr id="14340" name="Picture 2" descr="Intial proposal">
            <a:extLst>
              <a:ext uri="{FF2B5EF4-FFF2-40B4-BE49-F238E27FC236}">
                <a16:creationId xmlns:a16="http://schemas.microsoft.com/office/drawing/2014/main" id="{D00B8E59-3F92-4D92-831E-77E1F685C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619"/>
          <a:stretch>
            <a:fillRect/>
          </a:stretch>
        </p:blipFill>
        <p:spPr bwMode="auto">
          <a:xfrm>
            <a:off x="749300" y="1012433"/>
            <a:ext cx="7190510" cy="584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0BA28D-419D-48ED-A69D-9336218BF6A7}"/>
              </a:ext>
            </a:extLst>
          </p:cNvPr>
          <p:cNvSpPr>
            <a:spLocks noGrp="1"/>
          </p:cNvSpPr>
          <p:nvPr>
            <p:ph type="title"/>
          </p:nvPr>
        </p:nvSpPr>
        <p:spPr/>
        <p:txBody>
          <a:bodyPr/>
          <a:lstStyle/>
          <a:p>
            <a:r>
              <a:rPr lang="en-US" dirty="0"/>
              <a:t>LOD Cloud</a:t>
            </a:r>
            <a:endParaRPr lang="en-GB" dirty="0"/>
          </a:p>
        </p:txBody>
      </p:sp>
      <p:sp>
        <p:nvSpPr>
          <p:cNvPr id="8" name="Content Placeholder 7">
            <a:extLst>
              <a:ext uri="{FF2B5EF4-FFF2-40B4-BE49-F238E27FC236}">
                <a16:creationId xmlns:a16="http://schemas.microsoft.com/office/drawing/2014/main" id="{6D3C011A-8AB7-4936-9202-914575F75ADB}"/>
              </a:ext>
            </a:extLst>
          </p:cNvPr>
          <p:cNvSpPr>
            <a:spLocks noGrp="1"/>
          </p:cNvSpPr>
          <p:nvPr>
            <p:ph idx="1"/>
          </p:nvPr>
        </p:nvSpPr>
        <p:spPr>
          <a:xfrm>
            <a:off x="9955868" y="3429000"/>
            <a:ext cx="2236132" cy="2675771"/>
          </a:xfrm>
        </p:spPr>
        <p:txBody>
          <a:bodyPr>
            <a:normAutofit/>
          </a:bodyPr>
          <a:lstStyle/>
          <a:p>
            <a:pPr marL="0" indent="0">
              <a:buNone/>
            </a:pPr>
            <a:r>
              <a:rPr lang="en-US" sz="1800" dirty="0" err="1">
                <a:hlinkClick r:id="rId2"/>
              </a:rPr>
              <a:t>WebDataCommons</a:t>
            </a:r>
            <a:r>
              <a:rPr lang="en-US" sz="1800" dirty="0"/>
              <a:t> Dec 2018: 30B triples</a:t>
            </a:r>
          </a:p>
          <a:p>
            <a:endParaRPr lang="en-GB" sz="1800" dirty="0"/>
          </a:p>
        </p:txBody>
      </p:sp>
      <p:pic>
        <p:nvPicPr>
          <p:cNvPr id="11" name="Picture 7">
            <a:extLst>
              <a:ext uri="{FF2B5EF4-FFF2-40B4-BE49-F238E27FC236}">
                <a16:creationId xmlns:a16="http://schemas.microsoft.com/office/drawing/2014/main" id="{5318EF2C-3CC4-4A01-A2B6-8104136300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737360"/>
            <a:ext cx="9955868" cy="51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D1F885C9-53F7-400D-B091-B1C147D04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025" y="0"/>
            <a:ext cx="4371975"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6">
            <a:extLst>
              <a:ext uri="{FF2B5EF4-FFF2-40B4-BE49-F238E27FC236}">
                <a16:creationId xmlns:a16="http://schemas.microsoft.com/office/drawing/2014/main" id="{62DFAB05-7687-4179-943D-8830D181CEE9}"/>
              </a:ext>
            </a:extLst>
          </p:cNvPr>
          <p:cNvSpPr>
            <a:spLocks noGrp="1" noChangeArrowheads="1"/>
          </p:cNvSpPr>
          <p:nvPr>
            <p:ph type="title"/>
          </p:nvPr>
        </p:nvSpPr>
        <p:spPr bwMode="auto">
          <a:xfrm>
            <a:off x="749300" y="393700"/>
            <a:ext cx="9601200" cy="966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dirty="0"/>
              <a:t>What does LOD know about </a:t>
            </a:r>
            <a:r>
              <a:rPr lang="en-GB" altLang="en-US" dirty="0" err="1"/>
              <a:t>TimBL</a:t>
            </a:r>
            <a:r>
              <a:rPr lang="en-GB" altLang="en-US" dirty="0"/>
              <a:t>?</a:t>
            </a:r>
          </a:p>
        </p:txBody>
      </p:sp>
      <p:sp>
        <p:nvSpPr>
          <p:cNvPr id="15363" name="Content Placeholder 7">
            <a:extLst>
              <a:ext uri="{FF2B5EF4-FFF2-40B4-BE49-F238E27FC236}">
                <a16:creationId xmlns:a16="http://schemas.microsoft.com/office/drawing/2014/main" id="{4F968F83-9D9C-4A78-957C-AC28B5CA9985}"/>
              </a:ext>
            </a:extLst>
          </p:cNvPr>
          <p:cNvSpPr>
            <a:spLocks noGrp="1" noChangeArrowheads="1"/>
          </p:cNvSpPr>
          <p:nvPr>
            <p:ph idx="1"/>
          </p:nvPr>
        </p:nvSpPr>
        <p:spPr bwMode="auto">
          <a:xfrm>
            <a:off x="9813925" y="1360488"/>
            <a:ext cx="2378075" cy="413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GB" altLang="en-US" dirty="0" err="1"/>
              <a:t>TimBL</a:t>
            </a:r>
            <a:r>
              <a:rPr lang="en-GB" altLang="en-US" dirty="0"/>
              <a:t> at Wikidata </a:t>
            </a:r>
            <a:r>
              <a:rPr lang="en-GB" altLang="en-US" dirty="0" err="1">
                <a:hlinkClick r:id="rId2"/>
              </a:rPr>
              <a:t>Reasonator</a:t>
            </a:r>
            <a:endParaRPr lang="en-GB" altLang="en-US" dirty="0"/>
          </a:p>
          <a:p>
            <a:pPr lvl="1"/>
            <a:r>
              <a:rPr lang="en-GB" altLang="en-US" dirty="0"/>
              <a:t>Names in 50 languages</a:t>
            </a:r>
          </a:p>
          <a:p>
            <a:pPr lvl="1"/>
            <a:r>
              <a:rPr lang="en-GB" altLang="en-US" dirty="0"/>
              <a:t>Description is auto-generated</a:t>
            </a:r>
          </a:p>
          <a:p>
            <a:pPr lvl="1"/>
            <a:r>
              <a:rPr lang="en-GB" altLang="en-US" dirty="0"/>
              <a:t>Parents confirmed 3 times (with different details not shown)</a:t>
            </a:r>
          </a:p>
        </p:txBody>
      </p:sp>
      <p:pic>
        <p:nvPicPr>
          <p:cNvPr id="15364" name="Picture 1">
            <a:extLst>
              <a:ext uri="{FF2B5EF4-FFF2-40B4-BE49-F238E27FC236}">
                <a16:creationId xmlns:a16="http://schemas.microsoft.com/office/drawing/2014/main" id="{22B11C6D-C453-446A-98E4-6634F1634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 y="975775"/>
            <a:ext cx="9516745" cy="588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6">
            <a:extLst>
              <a:ext uri="{FF2B5EF4-FFF2-40B4-BE49-F238E27FC236}">
                <a16:creationId xmlns:a16="http://schemas.microsoft.com/office/drawing/2014/main" id="{B6B810A2-DDD0-4BCB-8BB2-010780007CC5}"/>
              </a:ext>
            </a:extLst>
          </p:cNvPr>
          <p:cNvSpPr>
            <a:spLocks noGrp="1" noChangeArrowheads="1"/>
          </p:cNvSpPr>
          <p:nvPr>
            <p:ph type="title"/>
          </p:nvPr>
        </p:nvSpPr>
        <p:spPr bwMode="auto">
          <a:xfrm>
            <a:off x="749300" y="393700"/>
            <a:ext cx="9601200" cy="966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a:t>What does LOD know about TimBL?</a:t>
            </a:r>
          </a:p>
        </p:txBody>
      </p:sp>
      <p:sp>
        <p:nvSpPr>
          <p:cNvPr id="16387" name="Content Placeholder 7">
            <a:extLst>
              <a:ext uri="{FF2B5EF4-FFF2-40B4-BE49-F238E27FC236}">
                <a16:creationId xmlns:a16="http://schemas.microsoft.com/office/drawing/2014/main" id="{E1735036-DA11-4F8E-8562-3A769FFF3DA5}"/>
              </a:ext>
            </a:extLst>
          </p:cNvPr>
          <p:cNvSpPr>
            <a:spLocks noGrp="1" noChangeArrowheads="1"/>
          </p:cNvSpPr>
          <p:nvPr>
            <p:ph idx="1"/>
          </p:nvPr>
        </p:nvSpPr>
        <p:spPr bwMode="auto">
          <a:xfrm>
            <a:off x="9813925" y="1565910"/>
            <a:ext cx="2378075" cy="39284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dirty="0"/>
              <a:t>Depth of Information on </a:t>
            </a:r>
            <a:r>
              <a:rPr lang="en-GB" altLang="en-US" dirty="0" err="1"/>
              <a:t>TimBL</a:t>
            </a:r>
            <a:endParaRPr lang="en-GB" altLang="en-US" dirty="0"/>
          </a:p>
          <a:p>
            <a:pPr lvl="1"/>
            <a:r>
              <a:rPr lang="en-GB" altLang="en-US" dirty="0"/>
              <a:t>Links to ~200 authority files</a:t>
            </a:r>
          </a:p>
          <a:p>
            <a:pPr lvl="1"/>
            <a:r>
              <a:rPr lang="en-GB" altLang="en-US" dirty="0"/>
              <a:t>Info about ~20 awards</a:t>
            </a:r>
          </a:p>
          <a:p>
            <a:pPr lvl="1"/>
            <a:r>
              <a:rPr lang="en-GB" altLang="en-US" dirty="0"/>
              <a:t>Life Timeline</a:t>
            </a:r>
          </a:p>
          <a:p>
            <a:pPr lvl="1"/>
            <a:r>
              <a:rPr lang="en-GB" altLang="en-US" dirty="0"/>
              <a:t>etc, etc</a:t>
            </a:r>
          </a:p>
        </p:txBody>
      </p:sp>
      <p:pic>
        <p:nvPicPr>
          <p:cNvPr id="16388" name="Picture 2">
            <a:extLst>
              <a:ext uri="{FF2B5EF4-FFF2-40B4-BE49-F238E27FC236}">
                <a16:creationId xmlns:a16="http://schemas.microsoft.com/office/drawing/2014/main" id="{092EEB76-82B6-4F03-A457-D1F38DA2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968"/>
          <a:stretch>
            <a:fillRect/>
          </a:stretch>
        </p:blipFill>
        <p:spPr bwMode="auto">
          <a:xfrm>
            <a:off x="611188" y="957263"/>
            <a:ext cx="9202737" cy="59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2C610-D1DF-488D-BAE6-84F17A367589}"/>
              </a:ext>
            </a:extLst>
          </p:cNvPr>
          <p:cNvSpPr>
            <a:spLocks noGrp="1"/>
          </p:cNvSpPr>
          <p:nvPr>
            <p:ph type="title"/>
          </p:nvPr>
        </p:nvSpPr>
        <p:spPr/>
        <p:txBody>
          <a:bodyPr/>
          <a:lstStyle/>
          <a:p>
            <a:r>
              <a:rPr lang="en-GB" dirty="0"/>
              <a:t>Knowledge Graphs</a:t>
            </a:r>
          </a:p>
        </p:txBody>
      </p:sp>
      <p:sp>
        <p:nvSpPr>
          <p:cNvPr id="7" name="Text Placeholder 6">
            <a:extLst>
              <a:ext uri="{FF2B5EF4-FFF2-40B4-BE49-F238E27FC236}">
                <a16:creationId xmlns:a16="http://schemas.microsoft.com/office/drawing/2014/main" id="{00202098-44A8-48F5-8156-32FE91469AF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192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Presentation1" id="{27407CE9-0D03-4C37-8A66-1A04B2275827}" vid="{211ADF0E-28BA-4E07-A617-2F23FB5DE4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template_ml</Template>
  <TotalTime>1122</TotalTime>
  <Words>2319</Words>
  <Application>Microsoft Office PowerPoint</Application>
  <PresentationFormat>Widescreen</PresentationFormat>
  <Paragraphs>319</Paragraphs>
  <Slides>45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Courier New</vt:lpstr>
      <vt:lpstr>Trebuchet MS</vt:lpstr>
      <vt:lpstr>Berlin</vt:lpstr>
      <vt:lpstr>Semantics and ML</vt:lpstr>
      <vt:lpstr>Outline</vt:lpstr>
      <vt:lpstr>What is Semantic Web and Linked Open Data?</vt:lpstr>
      <vt:lpstr>Web 1.0, 2.0, 3.0</vt:lpstr>
      <vt:lpstr>Where did it come from?</vt:lpstr>
      <vt:lpstr>LOD Cloud</vt:lpstr>
      <vt:lpstr>What does LOD know about TimBL?</vt:lpstr>
      <vt:lpstr>What does LOD know about TimBL?</vt:lpstr>
      <vt:lpstr>Knowledge Graphs</vt:lpstr>
      <vt:lpstr>Google Knowledge Graph</vt:lpstr>
      <vt:lpstr>Everybody is Building a KG! KG Conference, 7-8 May, Columbia, NY</vt:lpstr>
      <vt:lpstr>KG &amp; ML Literature &amp; Seminars</vt:lpstr>
      <vt:lpstr>Thomson Reuters permid Company Graph</vt:lpstr>
      <vt:lpstr>Microsoft Academic Graph</vt:lpstr>
      <vt:lpstr>Semantic Scholar: search</vt:lpstr>
      <vt:lpstr>Semantic Scholar: Author Page</vt:lpstr>
      <vt:lpstr>Semantic Scholar: Topic Page</vt:lpstr>
      <vt:lpstr>Wikidata Scholia: comparing authors</vt:lpstr>
      <vt:lpstr>Sirma AI (Ontotext)</vt:lpstr>
      <vt:lpstr>Ontotext Essential Facts</vt:lpstr>
      <vt:lpstr>Some of Our Clients (selection)</vt:lpstr>
      <vt:lpstr>Ontotext Approach and Applications</vt:lpstr>
      <vt:lpstr>Ontotext GraphDB, a Leading Graph Database</vt:lpstr>
      <vt:lpstr>PowerPoint Presentation</vt:lpstr>
      <vt:lpstr>OntoRefine: Uplift Tabular Data to LOD</vt:lpstr>
      <vt:lpstr>Knowledge Graph Platform Use Cases</vt:lpstr>
      <vt:lpstr>Semantic Data Integration</vt:lpstr>
      <vt:lpstr>Example KG: FactForge</vt:lpstr>
      <vt:lpstr>Class Exploration</vt:lpstr>
      <vt:lpstr>Class Relations</vt:lpstr>
      <vt:lpstr>Visual Graph: Node details</vt:lpstr>
      <vt:lpstr>Reference Case for GraphDB and Ontotext Platform</vt:lpstr>
      <vt:lpstr>Entity Awareness</vt:lpstr>
      <vt:lpstr>Demo: Ontotext Rank (and Similarity)</vt:lpstr>
      <vt:lpstr>Ontotext R&amp;D Projects</vt:lpstr>
      <vt:lpstr>Project CIMA: Company Graph</vt:lpstr>
      <vt:lpstr>Project TRR: Science KG for FP7 Projects</vt:lpstr>
      <vt:lpstr>Machine Learning at Ontotext</vt:lpstr>
      <vt:lpstr>ML at Ontotext</vt:lpstr>
      <vt:lpstr>Demo: News On the Web  (NOW)</vt:lpstr>
      <vt:lpstr>GraphDB Semantic Similarity (Mar 2019)</vt:lpstr>
      <vt:lpstr>New Developments in Bulgaria</vt:lpstr>
      <vt:lpstr> NBU MS Data Science</vt:lpstr>
      <vt:lpstr>GATE CoE: SU FMI + Chalmers Teaming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Alexiev</dc:creator>
  <cp:lastModifiedBy>Vladimir Alexiev</cp:lastModifiedBy>
  <cp:revision>29</cp:revision>
  <dcterms:created xsi:type="dcterms:W3CDTF">2019-05-13T12:51:27Z</dcterms:created>
  <dcterms:modified xsi:type="dcterms:W3CDTF">2019-05-14T07:33:36Z</dcterms:modified>
</cp:coreProperties>
</file>